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4" r:id="rId3"/>
    <p:sldId id="265" r:id="rId4"/>
    <p:sldId id="275" r:id="rId5"/>
    <p:sldId id="286" r:id="rId6"/>
    <p:sldId id="276" r:id="rId7"/>
    <p:sldId id="290" r:id="rId8"/>
    <p:sldId id="288" r:id="rId9"/>
    <p:sldId id="289" r:id="rId10"/>
    <p:sldId id="291" r:id="rId11"/>
    <p:sldId id="292" r:id="rId12"/>
    <p:sldId id="283" r:id="rId13"/>
    <p:sldId id="294" r:id="rId14"/>
    <p:sldId id="284" r:id="rId15"/>
    <p:sldId id="285" r:id="rId16"/>
    <p:sldId id="293" r:id="rId17"/>
    <p:sldId id="278" r:id="rId18"/>
    <p:sldId id="295" r:id="rId19"/>
    <p:sldId id="279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DD755DE-8D27-469E-A03F-B805FE8923A6}">
          <p14:sldIdLst>
            <p14:sldId id="256"/>
            <p14:sldId id="264"/>
            <p14:sldId id="265"/>
          </p14:sldIdLst>
        </p14:section>
        <p14:section name="office 365" id="{760B8BF5-DD3C-B246-9058-48004618B010}">
          <p14:sldIdLst>
            <p14:sldId id="275"/>
            <p14:sldId id="286"/>
            <p14:sldId id="276"/>
            <p14:sldId id="290"/>
            <p14:sldId id="288"/>
            <p14:sldId id="289"/>
            <p14:sldId id="291"/>
            <p14:sldId id="292"/>
          </p14:sldIdLst>
        </p14:section>
        <p14:section name="azure-ad+office-365" id="{8D8C330D-DE2E-F64C-B67E-A85EDE455E37}">
          <p14:sldIdLst>
            <p14:sldId id="283"/>
            <p14:sldId id="294"/>
            <p14:sldId id="284"/>
            <p14:sldId id="285"/>
          </p14:sldIdLst>
        </p14:section>
        <p14:section name="adal" id="{72755438-F962-5D4F-B194-7649FADCCEBB}">
          <p14:sldIdLst>
            <p14:sldId id="293"/>
            <p14:sldId id="278"/>
            <p14:sldId id="295"/>
          </p14:sldIdLst>
        </p14:section>
        <p14:section name="outtro" id="{BE0C1FDD-5113-9245-A91B-0FFCD0BE7BB2}">
          <p14:sldIdLst>
            <p14:sldId id="279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79" autoAdjust="0"/>
    <p:restoredTop sz="75635"/>
  </p:normalViewPr>
  <p:slideViewPr>
    <p:cSldViewPr snapToGrid="0">
      <p:cViewPr varScale="1">
        <p:scale>
          <a:sx n="135" d="100"/>
          <a:sy n="135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EFAA1-BA2B-A042-8C57-258112398F1B}" type="doc">
      <dgm:prSet loTypeId="urn:microsoft.com/office/officeart/2005/8/layout/list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110C788-4050-554B-B5D8-41B8901641DC}">
      <dgm:prSet/>
      <dgm:spPr/>
      <dgm:t>
        <a:bodyPr/>
        <a:lstStyle/>
        <a:p>
          <a:pPr rtl="0"/>
          <a:r>
            <a:rPr lang="en-US" smtClean="0"/>
            <a:t>SharePoint Online</a:t>
          </a:r>
          <a:endParaRPr lang="en-US"/>
        </a:p>
      </dgm:t>
    </dgm:pt>
    <dgm:pt modelId="{47057FBB-783C-6149-B296-A78E9B390C9A}" type="parTrans" cxnId="{587F7974-A6A3-914E-A896-D8A4A3617E80}">
      <dgm:prSet/>
      <dgm:spPr/>
      <dgm:t>
        <a:bodyPr/>
        <a:lstStyle/>
        <a:p>
          <a:endParaRPr lang="en-US"/>
        </a:p>
      </dgm:t>
    </dgm:pt>
    <dgm:pt modelId="{AF23DF01-5996-DB44-9EF9-B0C4BC847C2B}" type="sibTrans" cxnId="{587F7974-A6A3-914E-A896-D8A4A3617E80}">
      <dgm:prSet/>
      <dgm:spPr/>
      <dgm:t>
        <a:bodyPr/>
        <a:lstStyle/>
        <a:p>
          <a:endParaRPr lang="en-US"/>
        </a:p>
      </dgm:t>
    </dgm:pt>
    <dgm:pt modelId="{F082DB46-CD9A-9449-BE95-8A578E7A8635}">
      <dgm:prSet/>
      <dgm:spPr/>
      <dgm:t>
        <a:bodyPr/>
        <a:lstStyle/>
        <a:p>
          <a:pPr rtl="0"/>
          <a:r>
            <a:rPr lang="en-US" smtClean="0"/>
            <a:t>Exchange Online</a:t>
          </a:r>
          <a:endParaRPr lang="en-US"/>
        </a:p>
      </dgm:t>
    </dgm:pt>
    <dgm:pt modelId="{D5946B92-249C-FE4A-88DB-36A4BA37E1FF}" type="parTrans" cxnId="{369ADBB1-7754-504C-A985-481617DFA88D}">
      <dgm:prSet/>
      <dgm:spPr/>
      <dgm:t>
        <a:bodyPr/>
        <a:lstStyle/>
        <a:p>
          <a:endParaRPr lang="en-US"/>
        </a:p>
      </dgm:t>
    </dgm:pt>
    <dgm:pt modelId="{F58DFFE7-E4BF-0940-B2B7-BB2A45B84859}" type="sibTrans" cxnId="{369ADBB1-7754-504C-A985-481617DFA88D}">
      <dgm:prSet/>
      <dgm:spPr/>
      <dgm:t>
        <a:bodyPr/>
        <a:lstStyle/>
        <a:p>
          <a:endParaRPr lang="en-US"/>
        </a:p>
      </dgm:t>
    </dgm:pt>
    <dgm:pt modelId="{757A1B55-C4CB-8D4A-B96A-3639F3293D3E}">
      <dgm:prSet/>
      <dgm:spPr/>
      <dgm:t>
        <a:bodyPr/>
        <a:lstStyle/>
        <a:p>
          <a:pPr rtl="0"/>
          <a:r>
            <a:rPr lang="en-US" dirty="0" smtClean="0"/>
            <a:t>Skype for Business</a:t>
          </a:r>
          <a:endParaRPr lang="en-US" dirty="0"/>
        </a:p>
      </dgm:t>
    </dgm:pt>
    <dgm:pt modelId="{6F27B90A-4880-5840-9D35-574ECD64C99F}" type="parTrans" cxnId="{2E70EFFC-505B-D140-8D85-2ABDDA21D680}">
      <dgm:prSet/>
      <dgm:spPr/>
      <dgm:t>
        <a:bodyPr/>
        <a:lstStyle/>
        <a:p>
          <a:endParaRPr lang="en-US"/>
        </a:p>
      </dgm:t>
    </dgm:pt>
    <dgm:pt modelId="{BF2B9A23-CCD5-8046-B468-18A989D1DE14}" type="sibTrans" cxnId="{2E70EFFC-505B-D140-8D85-2ABDDA21D680}">
      <dgm:prSet/>
      <dgm:spPr/>
      <dgm:t>
        <a:bodyPr/>
        <a:lstStyle/>
        <a:p>
          <a:endParaRPr lang="en-US"/>
        </a:p>
      </dgm:t>
    </dgm:pt>
    <dgm:pt modelId="{4C1581F9-F4E1-3047-BD44-4DBAF081F20A}">
      <dgm:prSet/>
      <dgm:spPr/>
      <dgm:t>
        <a:bodyPr/>
        <a:lstStyle/>
        <a:p>
          <a:pPr rtl="0"/>
          <a:r>
            <a:rPr lang="en-US" smtClean="0"/>
            <a:t>Yammer</a:t>
          </a:r>
          <a:endParaRPr lang="en-US"/>
        </a:p>
      </dgm:t>
    </dgm:pt>
    <dgm:pt modelId="{73C51115-1CE6-294A-A0F3-1D28EA603488}" type="parTrans" cxnId="{AB61DA86-ADB2-A046-9267-12DDAD64AB44}">
      <dgm:prSet/>
      <dgm:spPr/>
      <dgm:t>
        <a:bodyPr/>
        <a:lstStyle/>
        <a:p>
          <a:endParaRPr lang="en-US"/>
        </a:p>
      </dgm:t>
    </dgm:pt>
    <dgm:pt modelId="{9737A5DF-8992-994B-8C47-3106D29D1902}" type="sibTrans" cxnId="{AB61DA86-ADB2-A046-9267-12DDAD64AB44}">
      <dgm:prSet/>
      <dgm:spPr/>
      <dgm:t>
        <a:bodyPr/>
        <a:lstStyle/>
        <a:p>
          <a:endParaRPr lang="en-US"/>
        </a:p>
      </dgm:t>
    </dgm:pt>
    <dgm:pt modelId="{D77495DC-C0D5-194C-BF6B-14B0AD39DE8D}">
      <dgm:prSet/>
      <dgm:spPr/>
      <dgm:t>
        <a:bodyPr/>
        <a:lstStyle/>
        <a:p>
          <a:pPr rtl="0"/>
          <a:r>
            <a:rPr lang="en-US" dirty="0" smtClean="0"/>
            <a:t>OneDrive for Business</a:t>
          </a:r>
          <a:endParaRPr lang="en-US" dirty="0"/>
        </a:p>
      </dgm:t>
    </dgm:pt>
    <dgm:pt modelId="{A2EF4DE3-C72D-1644-8095-A8EF9A60D2F4}" type="parTrans" cxnId="{B2499AC4-41C1-8F4C-A320-E1700E91885F}">
      <dgm:prSet/>
      <dgm:spPr/>
    </dgm:pt>
    <dgm:pt modelId="{46D7798A-936A-754C-AD5D-9EB5AE924AC6}" type="sibTrans" cxnId="{B2499AC4-41C1-8F4C-A320-E1700E91885F}">
      <dgm:prSet/>
      <dgm:spPr/>
    </dgm:pt>
    <dgm:pt modelId="{0D828659-83E5-EB48-96B8-7CA829DCE417}" type="pres">
      <dgm:prSet presAssocID="{E90EFAA1-BA2B-A042-8C57-258112398F1B}" presName="linear" presStyleCnt="0">
        <dgm:presLayoutVars>
          <dgm:dir/>
          <dgm:animLvl val="lvl"/>
          <dgm:resizeHandles val="exact"/>
        </dgm:presLayoutVars>
      </dgm:prSet>
      <dgm:spPr/>
    </dgm:pt>
    <dgm:pt modelId="{B8D304B9-DF83-3F4E-B266-8063D2597D87}" type="pres">
      <dgm:prSet presAssocID="{9110C788-4050-554B-B5D8-41B8901641DC}" presName="parentLin" presStyleCnt="0"/>
      <dgm:spPr/>
    </dgm:pt>
    <dgm:pt modelId="{BF632D4C-6FCC-574B-A9FB-A5F90FAF645B}" type="pres">
      <dgm:prSet presAssocID="{9110C788-4050-554B-B5D8-41B8901641DC}" presName="parentLeftMargin" presStyleLbl="node1" presStyleIdx="0" presStyleCnt="5"/>
      <dgm:spPr/>
    </dgm:pt>
    <dgm:pt modelId="{0D4B288B-365C-924C-8C44-F260C161D6A2}" type="pres">
      <dgm:prSet presAssocID="{9110C788-4050-554B-B5D8-41B8901641D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20651AB-D59A-434B-979D-9172CD3E365E}" type="pres">
      <dgm:prSet presAssocID="{9110C788-4050-554B-B5D8-41B8901641DC}" presName="negativeSpace" presStyleCnt="0"/>
      <dgm:spPr/>
    </dgm:pt>
    <dgm:pt modelId="{E8F619AA-3416-EF48-A550-B7E0D7D6D075}" type="pres">
      <dgm:prSet presAssocID="{9110C788-4050-554B-B5D8-41B8901641DC}" presName="childText" presStyleLbl="conFgAcc1" presStyleIdx="0" presStyleCnt="5">
        <dgm:presLayoutVars>
          <dgm:bulletEnabled val="1"/>
        </dgm:presLayoutVars>
      </dgm:prSet>
      <dgm:spPr/>
    </dgm:pt>
    <dgm:pt modelId="{FCF6816F-C843-A14C-8A12-645D1704D651}" type="pres">
      <dgm:prSet presAssocID="{AF23DF01-5996-DB44-9EF9-B0C4BC847C2B}" presName="spaceBetweenRectangles" presStyleCnt="0"/>
      <dgm:spPr/>
    </dgm:pt>
    <dgm:pt modelId="{B8FBB24F-FD60-1B4E-B9EE-2A117BEABA8A}" type="pres">
      <dgm:prSet presAssocID="{F082DB46-CD9A-9449-BE95-8A578E7A8635}" presName="parentLin" presStyleCnt="0"/>
      <dgm:spPr/>
    </dgm:pt>
    <dgm:pt modelId="{33A1F301-B4F1-5B4F-85A3-2D5E9131E9B6}" type="pres">
      <dgm:prSet presAssocID="{F082DB46-CD9A-9449-BE95-8A578E7A8635}" presName="parentLeftMargin" presStyleLbl="node1" presStyleIdx="0" presStyleCnt="5"/>
      <dgm:spPr/>
    </dgm:pt>
    <dgm:pt modelId="{BD04A43B-D6EB-8644-BCFB-6213BAD502F8}" type="pres">
      <dgm:prSet presAssocID="{F082DB46-CD9A-9449-BE95-8A578E7A863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4298A3-4135-554F-9895-1FF5A9C52906}" type="pres">
      <dgm:prSet presAssocID="{F082DB46-CD9A-9449-BE95-8A578E7A8635}" presName="negativeSpace" presStyleCnt="0"/>
      <dgm:spPr/>
    </dgm:pt>
    <dgm:pt modelId="{C77F55EB-7732-934F-B2CC-CD1155BE3C28}" type="pres">
      <dgm:prSet presAssocID="{F082DB46-CD9A-9449-BE95-8A578E7A8635}" presName="childText" presStyleLbl="conFgAcc1" presStyleIdx="1" presStyleCnt="5">
        <dgm:presLayoutVars>
          <dgm:bulletEnabled val="1"/>
        </dgm:presLayoutVars>
      </dgm:prSet>
      <dgm:spPr/>
    </dgm:pt>
    <dgm:pt modelId="{AF8B2411-33BE-234D-9358-DD72D58D2A7C}" type="pres">
      <dgm:prSet presAssocID="{F58DFFE7-E4BF-0940-B2B7-BB2A45B84859}" presName="spaceBetweenRectangles" presStyleCnt="0"/>
      <dgm:spPr/>
    </dgm:pt>
    <dgm:pt modelId="{6E88CA95-8026-D14F-AED9-60DC11B4F5E0}" type="pres">
      <dgm:prSet presAssocID="{757A1B55-C4CB-8D4A-B96A-3639F3293D3E}" presName="parentLin" presStyleCnt="0"/>
      <dgm:spPr/>
    </dgm:pt>
    <dgm:pt modelId="{83E28A4C-BF80-2942-B665-AD021E10C5E2}" type="pres">
      <dgm:prSet presAssocID="{757A1B55-C4CB-8D4A-B96A-3639F3293D3E}" presName="parentLeftMargin" presStyleLbl="node1" presStyleIdx="1" presStyleCnt="5"/>
      <dgm:spPr/>
    </dgm:pt>
    <dgm:pt modelId="{B5171717-CD3C-E243-92DA-4F60281B51A6}" type="pres">
      <dgm:prSet presAssocID="{757A1B55-C4CB-8D4A-B96A-3639F3293D3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93D6D76-C243-E24A-BFC7-7751EB8F051B}" type="pres">
      <dgm:prSet presAssocID="{757A1B55-C4CB-8D4A-B96A-3639F3293D3E}" presName="negativeSpace" presStyleCnt="0"/>
      <dgm:spPr/>
    </dgm:pt>
    <dgm:pt modelId="{B4042473-6A20-1B4A-88F5-25C81301EC34}" type="pres">
      <dgm:prSet presAssocID="{757A1B55-C4CB-8D4A-B96A-3639F3293D3E}" presName="childText" presStyleLbl="conFgAcc1" presStyleIdx="2" presStyleCnt="5">
        <dgm:presLayoutVars>
          <dgm:bulletEnabled val="1"/>
        </dgm:presLayoutVars>
      </dgm:prSet>
      <dgm:spPr/>
    </dgm:pt>
    <dgm:pt modelId="{A6F3E633-9549-494D-B01A-48BE83DFDE4F}" type="pres">
      <dgm:prSet presAssocID="{BF2B9A23-CCD5-8046-B468-18A989D1DE14}" presName="spaceBetweenRectangles" presStyleCnt="0"/>
      <dgm:spPr/>
    </dgm:pt>
    <dgm:pt modelId="{F46F360F-2894-0E46-AFE8-80669665581C}" type="pres">
      <dgm:prSet presAssocID="{D77495DC-C0D5-194C-BF6B-14B0AD39DE8D}" presName="parentLin" presStyleCnt="0"/>
      <dgm:spPr/>
    </dgm:pt>
    <dgm:pt modelId="{61A33E01-FB0D-F440-A839-201CCE77C1B8}" type="pres">
      <dgm:prSet presAssocID="{D77495DC-C0D5-194C-BF6B-14B0AD39DE8D}" presName="parentLeftMargin" presStyleLbl="node1" presStyleIdx="2" presStyleCnt="5"/>
      <dgm:spPr/>
    </dgm:pt>
    <dgm:pt modelId="{13E5B7B9-0199-E942-80ED-E1767C1D5183}" type="pres">
      <dgm:prSet presAssocID="{D77495DC-C0D5-194C-BF6B-14B0AD39DE8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F43C3-B61B-1C47-A832-B2C9F6BCB7A0}" type="pres">
      <dgm:prSet presAssocID="{D77495DC-C0D5-194C-BF6B-14B0AD39DE8D}" presName="negativeSpace" presStyleCnt="0"/>
      <dgm:spPr/>
    </dgm:pt>
    <dgm:pt modelId="{A1187BBE-AC77-AC47-A294-7CB0C4C7B5BC}" type="pres">
      <dgm:prSet presAssocID="{D77495DC-C0D5-194C-BF6B-14B0AD39DE8D}" presName="childText" presStyleLbl="conFgAcc1" presStyleIdx="3" presStyleCnt="5">
        <dgm:presLayoutVars>
          <dgm:bulletEnabled val="1"/>
        </dgm:presLayoutVars>
      </dgm:prSet>
      <dgm:spPr/>
    </dgm:pt>
    <dgm:pt modelId="{88F862C4-9864-5840-8400-4A562948207A}" type="pres">
      <dgm:prSet presAssocID="{46D7798A-936A-754C-AD5D-9EB5AE924AC6}" presName="spaceBetweenRectangles" presStyleCnt="0"/>
      <dgm:spPr/>
    </dgm:pt>
    <dgm:pt modelId="{504ACA7E-3C95-024D-A838-59189490EABB}" type="pres">
      <dgm:prSet presAssocID="{4C1581F9-F4E1-3047-BD44-4DBAF081F20A}" presName="parentLin" presStyleCnt="0"/>
      <dgm:spPr/>
    </dgm:pt>
    <dgm:pt modelId="{82669987-37BC-3F42-8F65-AB5C44DFAAE9}" type="pres">
      <dgm:prSet presAssocID="{4C1581F9-F4E1-3047-BD44-4DBAF081F20A}" presName="parentLeftMargin" presStyleLbl="node1" presStyleIdx="3" presStyleCnt="5"/>
      <dgm:spPr/>
    </dgm:pt>
    <dgm:pt modelId="{EED57FB6-E7BC-5541-9E12-83DE45B4A76C}" type="pres">
      <dgm:prSet presAssocID="{4C1581F9-F4E1-3047-BD44-4DBAF081F20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52F76DC-1148-434D-855C-86E5A90B5AFB}" type="pres">
      <dgm:prSet presAssocID="{4C1581F9-F4E1-3047-BD44-4DBAF081F20A}" presName="negativeSpace" presStyleCnt="0"/>
      <dgm:spPr/>
    </dgm:pt>
    <dgm:pt modelId="{408BA24C-C986-A843-81A9-B071A5273C13}" type="pres">
      <dgm:prSet presAssocID="{4C1581F9-F4E1-3047-BD44-4DBAF081F20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2499AC4-41C1-8F4C-A320-E1700E91885F}" srcId="{E90EFAA1-BA2B-A042-8C57-258112398F1B}" destId="{D77495DC-C0D5-194C-BF6B-14B0AD39DE8D}" srcOrd="3" destOrd="0" parTransId="{A2EF4DE3-C72D-1644-8095-A8EF9A60D2F4}" sibTransId="{46D7798A-936A-754C-AD5D-9EB5AE924AC6}"/>
    <dgm:cxn modelId="{0208FBD2-6896-0845-9491-39573C4FF982}" type="presOf" srcId="{F082DB46-CD9A-9449-BE95-8A578E7A8635}" destId="{33A1F301-B4F1-5B4F-85A3-2D5E9131E9B6}" srcOrd="0" destOrd="0" presId="urn:microsoft.com/office/officeart/2005/8/layout/list1"/>
    <dgm:cxn modelId="{587F7974-A6A3-914E-A896-D8A4A3617E80}" srcId="{E90EFAA1-BA2B-A042-8C57-258112398F1B}" destId="{9110C788-4050-554B-B5D8-41B8901641DC}" srcOrd="0" destOrd="0" parTransId="{47057FBB-783C-6149-B296-A78E9B390C9A}" sibTransId="{AF23DF01-5996-DB44-9EF9-B0C4BC847C2B}"/>
    <dgm:cxn modelId="{DDA6E154-64A4-6447-94E9-74C39B227988}" type="presOf" srcId="{9110C788-4050-554B-B5D8-41B8901641DC}" destId="{BF632D4C-6FCC-574B-A9FB-A5F90FAF645B}" srcOrd="0" destOrd="0" presId="urn:microsoft.com/office/officeart/2005/8/layout/list1"/>
    <dgm:cxn modelId="{AB61DA86-ADB2-A046-9267-12DDAD64AB44}" srcId="{E90EFAA1-BA2B-A042-8C57-258112398F1B}" destId="{4C1581F9-F4E1-3047-BD44-4DBAF081F20A}" srcOrd="4" destOrd="0" parTransId="{73C51115-1CE6-294A-A0F3-1D28EA603488}" sibTransId="{9737A5DF-8992-994B-8C47-3106D29D1902}"/>
    <dgm:cxn modelId="{15B965C5-1826-4246-868D-1BB4BEC72A91}" type="presOf" srcId="{4C1581F9-F4E1-3047-BD44-4DBAF081F20A}" destId="{EED57FB6-E7BC-5541-9E12-83DE45B4A76C}" srcOrd="1" destOrd="0" presId="urn:microsoft.com/office/officeart/2005/8/layout/list1"/>
    <dgm:cxn modelId="{369ADBB1-7754-504C-A985-481617DFA88D}" srcId="{E90EFAA1-BA2B-A042-8C57-258112398F1B}" destId="{F082DB46-CD9A-9449-BE95-8A578E7A8635}" srcOrd="1" destOrd="0" parTransId="{D5946B92-249C-FE4A-88DB-36A4BA37E1FF}" sibTransId="{F58DFFE7-E4BF-0940-B2B7-BB2A45B84859}"/>
    <dgm:cxn modelId="{242EFF28-0B6C-0E4C-95B0-1E433F07A229}" type="presOf" srcId="{9110C788-4050-554B-B5D8-41B8901641DC}" destId="{0D4B288B-365C-924C-8C44-F260C161D6A2}" srcOrd="1" destOrd="0" presId="urn:microsoft.com/office/officeart/2005/8/layout/list1"/>
    <dgm:cxn modelId="{F0A2B046-2E3D-FC49-B30F-C67A9C48525B}" type="presOf" srcId="{D77495DC-C0D5-194C-BF6B-14B0AD39DE8D}" destId="{61A33E01-FB0D-F440-A839-201CCE77C1B8}" srcOrd="0" destOrd="0" presId="urn:microsoft.com/office/officeart/2005/8/layout/list1"/>
    <dgm:cxn modelId="{9E4DEF6B-2CE6-F943-8642-6BAB9FF76FC5}" type="presOf" srcId="{D77495DC-C0D5-194C-BF6B-14B0AD39DE8D}" destId="{13E5B7B9-0199-E942-80ED-E1767C1D5183}" srcOrd="1" destOrd="0" presId="urn:microsoft.com/office/officeart/2005/8/layout/list1"/>
    <dgm:cxn modelId="{50563881-2F95-4A4A-A0C2-2A2FEB01FABA}" type="presOf" srcId="{E90EFAA1-BA2B-A042-8C57-258112398F1B}" destId="{0D828659-83E5-EB48-96B8-7CA829DCE417}" srcOrd="0" destOrd="0" presId="urn:microsoft.com/office/officeart/2005/8/layout/list1"/>
    <dgm:cxn modelId="{40E223DC-6777-3947-A82F-33434242DAB1}" type="presOf" srcId="{757A1B55-C4CB-8D4A-B96A-3639F3293D3E}" destId="{83E28A4C-BF80-2942-B665-AD021E10C5E2}" srcOrd="0" destOrd="0" presId="urn:microsoft.com/office/officeart/2005/8/layout/list1"/>
    <dgm:cxn modelId="{2EE1033D-AB49-8E47-ACAE-ABABBEB871C8}" type="presOf" srcId="{4C1581F9-F4E1-3047-BD44-4DBAF081F20A}" destId="{82669987-37BC-3F42-8F65-AB5C44DFAAE9}" srcOrd="0" destOrd="0" presId="urn:microsoft.com/office/officeart/2005/8/layout/list1"/>
    <dgm:cxn modelId="{C5517E3F-EA04-C54F-BE7B-D71D14E45170}" type="presOf" srcId="{757A1B55-C4CB-8D4A-B96A-3639F3293D3E}" destId="{B5171717-CD3C-E243-92DA-4F60281B51A6}" srcOrd="1" destOrd="0" presId="urn:microsoft.com/office/officeart/2005/8/layout/list1"/>
    <dgm:cxn modelId="{145B0888-7F80-904C-8533-FA5116551C22}" type="presOf" srcId="{F082DB46-CD9A-9449-BE95-8A578E7A8635}" destId="{BD04A43B-D6EB-8644-BCFB-6213BAD502F8}" srcOrd="1" destOrd="0" presId="urn:microsoft.com/office/officeart/2005/8/layout/list1"/>
    <dgm:cxn modelId="{2E70EFFC-505B-D140-8D85-2ABDDA21D680}" srcId="{E90EFAA1-BA2B-A042-8C57-258112398F1B}" destId="{757A1B55-C4CB-8D4A-B96A-3639F3293D3E}" srcOrd="2" destOrd="0" parTransId="{6F27B90A-4880-5840-9D35-574ECD64C99F}" sibTransId="{BF2B9A23-CCD5-8046-B468-18A989D1DE14}"/>
    <dgm:cxn modelId="{FE73EB87-C503-3041-B743-484DC462A852}" type="presParOf" srcId="{0D828659-83E5-EB48-96B8-7CA829DCE417}" destId="{B8D304B9-DF83-3F4E-B266-8063D2597D87}" srcOrd="0" destOrd="0" presId="urn:microsoft.com/office/officeart/2005/8/layout/list1"/>
    <dgm:cxn modelId="{6F237234-7292-C041-8307-3F90FF4644B2}" type="presParOf" srcId="{B8D304B9-DF83-3F4E-B266-8063D2597D87}" destId="{BF632D4C-6FCC-574B-A9FB-A5F90FAF645B}" srcOrd="0" destOrd="0" presId="urn:microsoft.com/office/officeart/2005/8/layout/list1"/>
    <dgm:cxn modelId="{1E63C6C3-1AE1-4B4E-A637-33C93DEA83DB}" type="presParOf" srcId="{B8D304B9-DF83-3F4E-B266-8063D2597D87}" destId="{0D4B288B-365C-924C-8C44-F260C161D6A2}" srcOrd="1" destOrd="0" presId="urn:microsoft.com/office/officeart/2005/8/layout/list1"/>
    <dgm:cxn modelId="{6340234A-018D-8340-BC2E-11EAA375D4B7}" type="presParOf" srcId="{0D828659-83E5-EB48-96B8-7CA829DCE417}" destId="{020651AB-D59A-434B-979D-9172CD3E365E}" srcOrd="1" destOrd="0" presId="urn:microsoft.com/office/officeart/2005/8/layout/list1"/>
    <dgm:cxn modelId="{6DC0C045-C48E-5C45-A8EB-2761905BACB2}" type="presParOf" srcId="{0D828659-83E5-EB48-96B8-7CA829DCE417}" destId="{E8F619AA-3416-EF48-A550-B7E0D7D6D075}" srcOrd="2" destOrd="0" presId="urn:microsoft.com/office/officeart/2005/8/layout/list1"/>
    <dgm:cxn modelId="{4823D8F9-D470-F841-939F-3FC75A0F42B4}" type="presParOf" srcId="{0D828659-83E5-EB48-96B8-7CA829DCE417}" destId="{FCF6816F-C843-A14C-8A12-645D1704D651}" srcOrd="3" destOrd="0" presId="urn:microsoft.com/office/officeart/2005/8/layout/list1"/>
    <dgm:cxn modelId="{E29B77C9-3FA3-F142-BBA1-BCE88A4D2815}" type="presParOf" srcId="{0D828659-83E5-EB48-96B8-7CA829DCE417}" destId="{B8FBB24F-FD60-1B4E-B9EE-2A117BEABA8A}" srcOrd="4" destOrd="0" presId="urn:microsoft.com/office/officeart/2005/8/layout/list1"/>
    <dgm:cxn modelId="{BFA27B36-4AF7-5142-B66A-D1E81501361E}" type="presParOf" srcId="{B8FBB24F-FD60-1B4E-B9EE-2A117BEABA8A}" destId="{33A1F301-B4F1-5B4F-85A3-2D5E9131E9B6}" srcOrd="0" destOrd="0" presId="urn:microsoft.com/office/officeart/2005/8/layout/list1"/>
    <dgm:cxn modelId="{31A795FD-247B-BE4C-8B94-E542376638BB}" type="presParOf" srcId="{B8FBB24F-FD60-1B4E-B9EE-2A117BEABA8A}" destId="{BD04A43B-D6EB-8644-BCFB-6213BAD502F8}" srcOrd="1" destOrd="0" presId="urn:microsoft.com/office/officeart/2005/8/layout/list1"/>
    <dgm:cxn modelId="{A220624C-6245-0C41-86BC-8865B6A4A8C5}" type="presParOf" srcId="{0D828659-83E5-EB48-96B8-7CA829DCE417}" destId="{D74298A3-4135-554F-9895-1FF5A9C52906}" srcOrd="5" destOrd="0" presId="urn:microsoft.com/office/officeart/2005/8/layout/list1"/>
    <dgm:cxn modelId="{CF5C69D2-37CC-9745-B8F5-08E38B3B3928}" type="presParOf" srcId="{0D828659-83E5-EB48-96B8-7CA829DCE417}" destId="{C77F55EB-7732-934F-B2CC-CD1155BE3C28}" srcOrd="6" destOrd="0" presId="urn:microsoft.com/office/officeart/2005/8/layout/list1"/>
    <dgm:cxn modelId="{5D333B98-A1D1-9649-8DAE-63399007BE1A}" type="presParOf" srcId="{0D828659-83E5-EB48-96B8-7CA829DCE417}" destId="{AF8B2411-33BE-234D-9358-DD72D58D2A7C}" srcOrd="7" destOrd="0" presId="urn:microsoft.com/office/officeart/2005/8/layout/list1"/>
    <dgm:cxn modelId="{A0D4A8DB-7B91-B846-8F4F-822230086B69}" type="presParOf" srcId="{0D828659-83E5-EB48-96B8-7CA829DCE417}" destId="{6E88CA95-8026-D14F-AED9-60DC11B4F5E0}" srcOrd="8" destOrd="0" presId="urn:microsoft.com/office/officeart/2005/8/layout/list1"/>
    <dgm:cxn modelId="{2B5CC498-B74C-094A-AD14-6AE31A4AD969}" type="presParOf" srcId="{6E88CA95-8026-D14F-AED9-60DC11B4F5E0}" destId="{83E28A4C-BF80-2942-B665-AD021E10C5E2}" srcOrd="0" destOrd="0" presId="urn:microsoft.com/office/officeart/2005/8/layout/list1"/>
    <dgm:cxn modelId="{1842CF6B-B27C-5F4C-9EFD-A6599C0811EA}" type="presParOf" srcId="{6E88CA95-8026-D14F-AED9-60DC11B4F5E0}" destId="{B5171717-CD3C-E243-92DA-4F60281B51A6}" srcOrd="1" destOrd="0" presId="urn:microsoft.com/office/officeart/2005/8/layout/list1"/>
    <dgm:cxn modelId="{87D64B2C-5529-D34A-A339-0C90EDBD1DE2}" type="presParOf" srcId="{0D828659-83E5-EB48-96B8-7CA829DCE417}" destId="{593D6D76-C243-E24A-BFC7-7751EB8F051B}" srcOrd="9" destOrd="0" presId="urn:microsoft.com/office/officeart/2005/8/layout/list1"/>
    <dgm:cxn modelId="{92945262-8B9F-EB48-88FF-6290F798B408}" type="presParOf" srcId="{0D828659-83E5-EB48-96B8-7CA829DCE417}" destId="{B4042473-6A20-1B4A-88F5-25C81301EC34}" srcOrd="10" destOrd="0" presId="urn:microsoft.com/office/officeart/2005/8/layout/list1"/>
    <dgm:cxn modelId="{E42808CA-E61C-7F4F-BD6E-BF76359BF3D5}" type="presParOf" srcId="{0D828659-83E5-EB48-96B8-7CA829DCE417}" destId="{A6F3E633-9549-494D-B01A-48BE83DFDE4F}" srcOrd="11" destOrd="0" presId="urn:microsoft.com/office/officeart/2005/8/layout/list1"/>
    <dgm:cxn modelId="{8B008E72-E405-064A-9B6B-0DA13F0B4628}" type="presParOf" srcId="{0D828659-83E5-EB48-96B8-7CA829DCE417}" destId="{F46F360F-2894-0E46-AFE8-80669665581C}" srcOrd="12" destOrd="0" presId="urn:microsoft.com/office/officeart/2005/8/layout/list1"/>
    <dgm:cxn modelId="{66CBCC9C-791C-A243-86A7-95F869310EED}" type="presParOf" srcId="{F46F360F-2894-0E46-AFE8-80669665581C}" destId="{61A33E01-FB0D-F440-A839-201CCE77C1B8}" srcOrd="0" destOrd="0" presId="urn:microsoft.com/office/officeart/2005/8/layout/list1"/>
    <dgm:cxn modelId="{B2ADAF00-6799-B340-AAEE-A6A9DC233368}" type="presParOf" srcId="{F46F360F-2894-0E46-AFE8-80669665581C}" destId="{13E5B7B9-0199-E942-80ED-E1767C1D5183}" srcOrd="1" destOrd="0" presId="urn:microsoft.com/office/officeart/2005/8/layout/list1"/>
    <dgm:cxn modelId="{1693A0DF-F6E3-D94B-A005-91AAAEA9FB87}" type="presParOf" srcId="{0D828659-83E5-EB48-96B8-7CA829DCE417}" destId="{145F43C3-B61B-1C47-A832-B2C9F6BCB7A0}" srcOrd="13" destOrd="0" presId="urn:microsoft.com/office/officeart/2005/8/layout/list1"/>
    <dgm:cxn modelId="{BFA74560-6E49-B14A-8870-99847AD55DB1}" type="presParOf" srcId="{0D828659-83E5-EB48-96B8-7CA829DCE417}" destId="{A1187BBE-AC77-AC47-A294-7CB0C4C7B5BC}" srcOrd="14" destOrd="0" presId="urn:microsoft.com/office/officeart/2005/8/layout/list1"/>
    <dgm:cxn modelId="{64E57713-35B1-2744-B503-42B0748C3447}" type="presParOf" srcId="{0D828659-83E5-EB48-96B8-7CA829DCE417}" destId="{88F862C4-9864-5840-8400-4A562948207A}" srcOrd="15" destOrd="0" presId="urn:microsoft.com/office/officeart/2005/8/layout/list1"/>
    <dgm:cxn modelId="{082643FE-6222-BD4D-8BD0-D68DEAF3996C}" type="presParOf" srcId="{0D828659-83E5-EB48-96B8-7CA829DCE417}" destId="{504ACA7E-3C95-024D-A838-59189490EABB}" srcOrd="16" destOrd="0" presId="urn:microsoft.com/office/officeart/2005/8/layout/list1"/>
    <dgm:cxn modelId="{BBD2970A-DD81-D64D-8634-8D454717A665}" type="presParOf" srcId="{504ACA7E-3C95-024D-A838-59189490EABB}" destId="{82669987-37BC-3F42-8F65-AB5C44DFAAE9}" srcOrd="0" destOrd="0" presId="urn:microsoft.com/office/officeart/2005/8/layout/list1"/>
    <dgm:cxn modelId="{4F8438AD-EA52-054E-A622-2A45BD18B24A}" type="presParOf" srcId="{504ACA7E-3C95-024D-A838-59189490EABB}" destId="{EED57FB6-E7BC-5541-9E12-83DE45B4A76C}" srcOrd="1" destOrd="0" presId="urn:microsoft.com/office/officeart/2005/8/layout/list1"/>
    <dgm:cxn modelId="{C45B0416-6DEF-5642-8545-CF4DAD1682CC}" type="presParOf" srcId="{0D828659-83E5-EB48-96B8-7CA829DCE417}" destId="{152F76DC-1148-434D-855C-86E5A90B5AFB}" srcOrd="17" destOrd="0" presId="urn:microsoft.com/office/officeart/2005/8/layout/list1"/>
    <dgm:cxn modelId="{509FCC5F-A229-6B43-9D84-3BF0027C8520}" type="presParOf" srcId="{0D828659-83E5-EB48-96B8-7CA829DCE417}" destId="{408BA24C-C986-A843-81A9-B071A5273C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A0A166B-DF49-4647-A85C-59D3E887AD69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94C1F141-FAB6-AB48-B30E-38787C5CD301}" type="presOf" srcId="{C0281889-47E3-4FCF-B048-44D1E229A3C4}" destId="{46D36D89-423D-4446-B477-AB475692CC3D}" srcOrd="0" destOrd="0" presId="urn:microsoft.com/office/officeart/2008/layout/CircularPictureCallout"/>
    <dgm:cxn modelId="{FB76AFE2-48F6-6A44-BEDC-D50844E91C21}" type="presOf" srcId="{A5B64BFC-6D51-4FD0-8EB5-7F0CFF12ED8E}" destId="{62FCCB03-E374-451D-98F2-5D828F934070}" srcOrd="0" destOrd="0" presId="urn:microsoft.com/office/officeart/2008/layout/CircularPictureCallout"/>
    <dgm:cxn modelId="{71B7F22D-4214-5C49-8D88-82161C693CAD}" type="presParOf" srcId="{62FCCB03-E374-451D-98F2-5D828F934070}" destId="{8ADE9732-7F45-49AD-A367-88683D9353B9}" srcOrd="0" destOrd="0" presId="urn:microsoft.com/office/officeart/2008/layout/CircularPictureCallout"/>
    <dgm:cxn modelId="{8F96E597-F644-134F-99B4-5AC85C2C1CE2}" type="presParOf" srcId="{8ADE9732-7F45-49AD-A367-88683D9353B9}" destId="{FC274685-C9F5-4094-86C4-B75E27DE907C}" srcOrd="0" destOrd="0" presId="urn:microsoft.com/office/officeart/2008/layout/CircularPictureCallout"/>
    <dgm:cxn modelId="{285EAB76-E05F-4C4A-80E2-296B8B84364C}" type="presParOf" srcId="{FC274685-C9F5-4094-86C4-B75E27DE907C}" destId="{46D36D89-423D-4446-B477-AB475692CC3D}" srcOrd="0" destOrd="0" presId="urn:microsoft.com/office/officeart/2008/layout/CircularPictureCallout"/>
    <dgm:cxn modelId="{04F3BC4E-A244-C045-8B05-CD4D09C37ABC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/>
      <dgm:t>
        <a:bodyPr/>
        <a:lstStyle/>
        <a:p>
          <a:endParaRPr lang="nb-NO" dirty="0" smtClean="0"/>
        </a:p>
        <a:p>
          <a:endParaRPr lang="en-GB" dirty="0"/>
        </a:p>
      </dgm:t>
    </dgm:pt>
    <dgm:pt modelId="{C0281889-47E3-4FCF-B048-44D1E229A3C4}" type="sibTrans" cxnId="{BE301AAC-0FA7-4F15-BCA1-CA9003155E8B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  <dgm:t>
        <a:bodyPr/>
        <a:lstStyle/>
        <a:p>
          <a:endParaRPr lang="en-GB"/>
        </a:p>
      </dgm:t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298B81E8-0AE3-8F45-9A48-4FE39026D229}" type="presOf" srcId="{A5B64BFC-6D51-4FD0-8EB5-7F0CFF12ED8E}" destId="{62FCCB03-E374-451D-98F2-5D828F934070}" srcOrd="0" destOrd="0" presId="urn:microsoft.com/office/officeart/2008/layout/CircularPictureCallout"/>
    <dgm:cxn modelId="{46F4420E-62DF-B647-A169-A0E55D86F19C}" type="presOf" srcId="{46AB99D6-83BC-4C8D-8A5C-033EDB4E386F}" destId="{79D7CEDB-8104-4451-ACE4-9C54728C8F31}" srcOrd="0" destOrd="0" presId="urn:microsoft.com/office/officeart/2008/layout/CircularPictureCallout"/>
    <dgm:cxn modelId="{6672EC5F-F38D-594E-81D0-066151D3FAB0}" type="presOf" srcId="{C0281889-47E3-4FCF-B048-44D1E229A3C4}" destId="{46D36D89-423D-4446-B477-AB475692CC3D}" srcOrd="0" destOrd="0" presId="urn:microsoft.com/office/officeart/2008/layout/CircularPictureCallout"/>
    <dgm:cxn modelId="{73693C42-63EC-DE47-8109-3E3AB1977274}" type="presParOf" srcId="{62FCCB03-E374-451D-98F2-5D828F934070}" destId="{8ADE9732-7F45-49AD-A367-88683D9353B9}" srcOrd="0" destOrd="0" presId="urn:microsoft.com/office/officeart/2008/layout/CircularPictureCallout"/>
    <dgm:cxn modelId="{3ECC6742-9E28-2F41-8FD0-7E6EDFE5A618}" type="presParOf" srcId="{8ADE9732-7F45-49AD-A367-88683D9353B9}" destId="{FC274685-C9F5-4094-86C4-B75E27DE907C}" srcOrd="0" destOrd="0" presId="urn:microsoft.com/office/officeart/2008/layout/CircularPictureCallout"/>
    <dgm:cxn modelId="{117D8634-55BC-F34D-B51C-62D6FD4E04A4}" type="presParOf" srcId="{FC274685-C9F5-4094-86C4-B75E27DE907C}" destId="{46D36D89-423D-4446-B477-AB475692CC3D}" srcOrd="0" destOrd="0" presId="urn:microsoft.com/office/officeart/2008/layout/CircularPictureCallout"/>
    <dgm:cxn modelId="{D3C51ED0-8A2F-A74B-B651-30337F9FD330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619AA-3416-EF48-A550-B7E0D7D6D075}">
      <dsp:nvSpPr>
        <dsp:cNvPr id="0" name=""/>
        <dsp:cNvSpPr/>
      </dsp:nvSpPr>
      <dsp:spPr>
        <a:xfrm>
          <a:off x="0" y="36032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B288B-365C-924C-8C44-F260C161D6A2}">
      <dsp:nvSpPr>
        <dsp:cNvPr id="0" name=""/>
        <dsp:cNvSpPr/>
      </dsp:nvSpPr>
      <dsp:spPr>
        <a:xfrm>
          <a:off x="548640" y="50366"/>
          <a:ext cx="7680960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SharePoint Online</a:t>
          </a:r>
          <a:endParaRPr lang="en-US" sz="2100" kern="1200"/>
        </a:p>
      </dsp:txBody>
      <dsp:txXfrm>
        <a:off x="578902" y="80628"/>
        <a:ext cx="7620436" cy="559396"/>
      </dsp:txXfrm>
    </dsp:sp>
    <dsp:sp modelId="{C77F55EB-7732-934F-B2CC-CD1155BE3C28}">
      <dsp:nvSpPr>
        <dsp:cNvPr id="0" name=""/>
        <dsp:cNvSpPr/>
      </dsp:nvSpPr>
      <dsp:spPr>
        <a:xfrm>
          <a:off x="0" y="131288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A43B-D6EB-8644-BCFB-6213BAD502F8}">
      <dsp:nvSpPr>
        <dsp:cNvPr id="0" name=""/>
        <dsp:cNvSpPr/>
      </dsp:nvSpPr>
      <dsp:spPr>
        <a:xfrm>
          <a:off x="548640" y="1002926"/>
          <a:ext cx="7680960" cy="6199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Exchange Online</a:t>
          </a:r>
          <a:endParaRPr lang="en-US" sz="2100" kern="1200"/>
        </a:p>
      </dsp:txBody>
      <dsp:txXfrm>
        <a:off x="578902" y="1033188"/>
        <a:ext cx="7620436" cy="559396"/>
      </dsp:txXfrm>
    </dsp:sp>
    <dsp:sp modelId="{B4042473-6A20-1B4A-88F5-25C81301EC34}">
      <dsp:nvSpPr>
        <dsp:cNvPr id="0" name=""/>
        <dsp:cNvSpPr/>
      </dsp:nvSpPr>
      <dsp:spPr>
        <a:xfrm>
          <a:off x="0" y="226544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71717-CD3C-E243-92DA-4F60281B51A6}">
      <dsp:nvSpPr>
        <dsp:cNvPr id="0" name=""/>
        <dsp:cNvSpPr/>
      </dsp:nvSpPr>
      <dsp:spPr>
        <a:xfrm>
          <a:off x="548640" y="1955486"/>
          <a:ext cx="7680960" cy="6199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Skype for Business</a:t>
          </a:r>
          <a:endParaRPr lang="en-US" sz="2100" kern="1200" dirty="0"/>
        </a:p>
      </dsp:txBody>
      <dsp:txXfrm>
        <a:off x="578902" y="1985748"/>
        <a:ext cx="7620436" cy="559396"/>
      </dsp:txXfrm>
    </dsp:sp>
    <dsp:sp modelId="{A1187BBE-AC77-AC47-A294-7CB0C4C7B5BC}">
      <dsp:nvSpPr>
        <dsp:cNvPr id="0" name=""/>
        <dsp:cNvSpPr/>
      </dsp:nvSpPr>
      <dsp:spPr>
        <a:xfrm>
          <a:off x="0" y="321800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5B7B9-0199-E942-80ED-E1767C1D5183}">
      <dsp:nvSpPr>
        <dsp:cNvPr id="0" name=""/>
        <dsp:cNvSpPr/>
      </dsp:nvSpPr>
      <dsp:spPr>
        <a:xfrm>
          <a:off x="548640" y="2908046"/>
          <a:ext cx="7680960" cy="6199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OneDrive for Business</a:t>
          </a:r>
          <a:endParaRPr lang="en-US" sz="2100" kern="1200" dirty="0"/>
        </a:p>
      </dsp:txBody>
      <dsp:txXfrm>
        <a:off x="578902" y="2938308"/>
        <a:ext cx="7620436" cy="559396"/>
      </dsp:txXfrm>
    </dsp:sp>
    <dsp:sp modelId="{408BA24C-C986-A843-81A9-B071A5273C13}">
      <dsp:nvSpPr>
        <dsp:cNvPr id="0" name=""/>
        <dsp:cNvSpPr/>
      </dsp:nvSpPr>
      <dsp:spPr>
        <a:xfrm>
          <a:off x="0" y="4170566"/>
          <a:ext cx="109728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57FB6-E7BC-5541-9E12-83DE45B4A76C}">
      <dsp:nvSpPr>
        <dsp:cNvPr id="0" name=""/>
        <dsp:cNvSpPr/>
      </dsp:nvSpPr>
      <dsp:spPr>
        <a:xfrm>
          <a:off x="548640" y="3860606"/>
          <a:ext cx="7680960" cy="6199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Yammer</a:t>
          </a:r>
          <a:endParaRPr lang="en-US" sz="2100" kern="1200"/>
        </a:p>
      </dsp:txBody>
      <dsp:txXfrm>
        <a:off x="578902" y="3890868"/>
        <a:ext cx="7620436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16300" y="211094"/>
          <a:ext cx="729104" cy="72910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258980" y="587452"/>
          <a:ext cx="243745" cy="125681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500" kern="1200" dirty="0" smtClean="0"/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>
        <a:off x="258980" y="587452"/>
        <a:ext cx="243745" cy="125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15541" y="196709"/>
          <a:ext cx="695166" cy="69516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246925" y="555549"/>
          <a:ext cx="232400" cy="119831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b-NO" sz="500" kern="1200" dirty="0" smtClean="0"/>
        </a:p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 dirty="0"/>
        </a:p>
      </dsp:txBody>
      <dsp:txXfrm>
        <a:off x="246925" y="555549"/>
        <a:ext cx="232400" cy="119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pPr defTabSz="933237">
              <a:defRPr/>
            </a:pPr>
            <a:fld id="{47FCBB42-8A3C-4AB5-AB28-70532FD908F2}" type="slidenum">
              <a:rPr lang="en-GB">
                <a:solidFill>
                  <a:prstClr val="black"/>
                </a:solidFill>
                <a:latin typeface="Calibri" panose="020F0502020204030204"/>
              </a:rPr>
              <a:pPr defTabSz="933237">
                <a:defRPr/>
              </a:pPr>
              <a:t>11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/>
          <a:lstStyle/>
          <a:p>
            <a:fld id="{6E8C67A6-C0E7-47DF-97C2-CA9B1127539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2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the site in SharePoint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the receipts in OneDrive for Business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Azure AD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Show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106553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685800"/>
            <a:ext cx="12210928" cy="6167690"/>
            <a:chOff x="0" y="685800"/>
            <a:chExt cx="9158196" cy="6167690"/>
          </a:xfrm>
        </p:grpSpPr>
        <p:grpSp>
          <p:nvGrpSpPr>
            <p:cNvPr id="24" name="Group 23"/>
            <p:cNvGrpSpPr/>
            <p:nvPr userDrawn="1"/>
          </p:nvGrpSpPr>
          <p:grpSpPr>
            <a:xfrm>
              <a:off x="0" y="4800600"/>
              <a:ext cx="9158196" cy="2052890"/>
              <a:chOff x="0" y="685800"/>
              <a:chExt cx="9158196" cy="4362674"/>
            </a:xfrm>
          </p:grpSpPr>
          <p:grpSp>
            <p:nvGrpSpPr>
              <p:cNvPr id="25" name="Group 24"/>
              <p:cNvGrpSpPr/>
              <p:nvPr userDrawn="1"/>
            </p:nvGrpSpPr>
            <p:grpSpPr>
              <a:xfrm>
                <a:off x="0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 userDrawn="1"/>
            </p:nvGrpSpPr>
            <p:grpSpPr>
              <a:xfrm>
                <a:off x="213449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/>
              <p:cNvGrpSpPr/>
              <p:nvPr userDrawn="1"/>
            </p:nvGrpSpPr>
            <p:grpSpPr>
              <a:xfrm>
                <a:off x="428090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 userDrawn="1"/>
            </p:nvGrpSpPr>
            <p:grpSpPr>
              <a:xfrm>
                <a:off x="6415408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529419" y="685800"/>
                <a:ext cx="628777" cy="4362674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 userDrawn="1"/>
          </p:nvGrpSpPr>
          <p:grpSpPr>
            <a:xfrm>
              <a:off x="0" y="685800"/>
              <a:ext cx="9158196" cy="4362674"/>
              <a:chOff x="0" y="685800"/>
              <a:chExt cx="9158196" cy="4362674"/>
            </a:xfrm>
          </p:grpSpPr>
          <p:grpSp>
            <p:nvGrpSpPr>
              <p:cNvPr id="3" name="Group 2"/>
              <p:cNvGrpSpPr/>
              <p:nvPr userDrawn="1"/>
            </p:nvGrpSpPr>
            <p:grpSpPr>
              <a:xfrm>
                <a:off x="0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 userDrawn="1"/>
            </p:nvGrpSpPr>
            <p:grpSpPr>
              <a:xfrm>
                <a:off x="213449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428090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6415408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529419" y="685800"/>
                <a:ext cx="628777" cy="4362674"/>
              </a:xfrm>
              <a:prstGeom prst="rect">
                <a:avLst/>
              </a:prstGeom>
            </p:spPr>
          </p:pic>
        </p:grpSp>
      </p:grp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34454" y="5426823"/>
            <a:ext cx="7464781" cy="374295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700" b="1" kern="1200" spc="-15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61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90000"/>
              <a:buFontTx/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34485" y="5823667"/>
            <a:ext cx="757275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34485" y="6109682"/>
            <a:ext cx="757275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0984" y="2976018"/>
            <a:ext cx="10728960" cy="10982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tabLst>
                <a:tab pos="1504361" algn="l"/>
              </a:tabLst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 algn="l" defTabSz="68596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0661E-6 -4.07407E-6 L 1.02966 -0.00115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8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3885E-6 3.7037E-6 L 1.09367 -0.00324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84" y="-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64453 -0.00115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27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7037E-6 L -0.78985 0.0032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92" y="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2.29167E-6 3.7037E-6 L -0.78985 0.00324 " pathEditMode="relative" rAng="0" ptsTypes="AA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9492" y="162"/>
                    </p:animMotion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4.93885E-6 3.7037E-6 L 1.09367 -0.00324 " pathEditMode="relative" rAng="0" ptsTypes="AA">
                      <p:cBhvr>
                        <p:cTn dur="75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4684" y="-162"/>
                    </p:animMotion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49434" y="6356875"/>
            <a:ext cx="306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www.AndrewConnell.com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386454" y="6403010"/>
            <a:ext cx="22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AndrewConnell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image" Target="../media/image12.png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riticalpathtraining.com/" TargetMode="External"/><Relationship Id="rId12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hyperlink" Target="http://www.microsoftcloudshow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Office 365 SPAs with Angular &amp; CORS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for Developers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data exposed via APIs</a:t>
            </a:r>
          </a:p>
          <a:p>
            <a:pPr lvl="1"/>
            <a:r>
              <a:rPr lang="en-US" dirty="0" smtClean="0"/>
              <a:t>Native SDKs (.NET, iOS, Android, Cordova &amp; </a:t>
            </a:r>
            <a:r>
              <a:rPr lang="en-US" dirty="0" err="1" smtClean="0"/>
              <a:t>Xamarin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REST APIs (based on OData v4.0)</a:t>
            </a:r>
          </a:p>
          <a:p>
            <a:endParaRPr lang="en-US" dirty="0" smtClean="0"/>
          </a:p>
          <a:p>
            <a:r>
              <a:rPr lang="en-US" dirty="0" smtClean="0"/>
              <a:t>All APIs secured using Azure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8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APIs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54293" y="477809"/>
            <a:ext cx="10206980" cy="5266352"/>
            <a:chOff x="1176125" y="486109"/>
            <a:chExt cx="10414363" cy="5373353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041773" y="4141098"/>
              <a:ext cx="4582973" cy="21160"/>
            </a:xfrm>
            <a:prstGeom prst="line">
              <a:avLst/>
            </a:prstGeom>
            <a:ln w="38100">
              <a:solidFill>
                <a:srgbClr val="0072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176125" y="2486786"/>
              <a:ext cx="6724713" cy="74378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235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Title 1"/>
            <p:cNvSpPr txBox="1">
              <a:spLocks/>
            </p:cNvSpPr>
            <p:nvPr/>
          </p:nvSpPr>
          <p:spPr>
            <a:xfrm>
              <a:off x="1176125" y="2605407"/>
              <a:ext cx="6702442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392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https://graph.microsoft.com/</a:t>
              </a:r>
            </a:p>
          </p:txBody>
        </p:sp>
        <p:cxnSp>
          <p:nvCxnSpPr>
            <p:cNvPr id="15" name="Straight Arrow Connector 102"/>
            <p:cNvCxnSpPr/>
            <p:nvPr/>
          </p:nvCxnSpPr>
          <p:spPr>
            <a:xfrm flipV="1">
              <a:off x="6671189" y="3232865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103"/>
            <p:cNvCxnSpPr/>
            <p:nvPr/>
          </p:nvCxnSpPr>
          <p:spPr>
            <a:xfrm flipV="1">
              <a:off x="5675507" y="3231621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04"/>
            <p:cNvCxnSpPr/>
            <p:nvPr/>
          </p:nvCxnSpPr>
          <p:spPr>
            <a:xfrm flipV="1">
              <a:off x="4686485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105"/>
            <p:cNvCxnSpPr/>
            <p:nvPr/>
          </p:nvCxnSpPr>
          <p:spPr>
            <a:xfrm flipV="1">
              <a:off x="3723597" y="3229047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06"/>
            <p:cNvCxnSpPr/>
            <p:nvPr/>
          </p:nvCxnSpPr>
          <p:spPr>
            <a:xfrm flipV="1">
              <a:off x="177181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107"/>
            <p:cNvCxnSpPr/>
            <p:nvPr/>
          </p:nvCxnSpPr>
          <p:spPr>
            <a:xfrm flipV="1">
              <a:off x="2741680" y="3226422"/>
              <a:ext cx="0" cy="511460"/>
            </a:xfrm>
            <a:prstGeom prst="straightConnector1">
              <a:avLst/>
            </a:prstGeom>
            <a:ln w="381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108"/>
            <p:cNvCxnSpPr/>
            <p:nvPr/>
          </p:nvCxnSpPr>
          <p:spPr>
            <a:xfrm flipH="1">
              <a:off x="7437437" y="3220993"/>
              <a:ext cx="4241" cy="204637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112"/>
            <p:cNvGrpSpPr/>
            <p:nvPr/>
          </p:nvGrpSpPr>
          <p:grpSpPr>
            <a:xfrm>
              <a:off x="6823456" y="3494993"/>
              <a:ext cx="145610" cy="327521"/>
              <a:chOff x="7565604" y="5053690"/>
              <a:chExt cx="185585" cy="417438"/>
            </a:xfrm>
          </p:grpSpPr>
          <p:cxnSp>
            <p:nvCxnSpPr>
              <p:cNvPr id="8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6" name="Group 115"/>
            <p:cNvGrpSpPr/>
            <p:nvPr/>
          </p:nvGrpSpPr>
          <p:grpSpPr>
            <a:xfrm>
              <a:off x="5850836" y="3493749"/>
              <a:ext cx="145610" cy="327521"/>
              <a:chOff x="7565604" y="5053690"/>
              <a:chExt cx="185585" cy="417438"/>
            </a:xfrm>
          </p:grpSpPr>
          <p:cxnSp>
            <p:nvCxnSpPr>
              <p:cNvPr id="87" name="Straight Connector 116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117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9" name="Group 118"/>
            <p:cNvGrpSpPr/>
            <p:nvPr/>
          </p:nvGrpSpPr>
          <p:grpSpPr>
            <a:xfrm>
              <a:off x="4832213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0" name="Straight Connector 11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2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2" name="Group 121"/>
            <p:cNvGrpSpPr/>
            <p:nvPr/>
          </p:nvGrpSpPr>
          <p:grpSpPr>
            <a:xfrm>
              <a:off x="3874736" y="3491175"/>
              <a:ext cx="145610" cy="327521"/>
              <a:chOff x="7565604" y="5053690"/>
              <a:chExt cx="185585" cy="417438"/>
            </a:xfrm>
          </p:grpSpPr>
          <p:cxnSp>
            <p:nvCxnSpPr>
              <p:cNvPr id="93" name="Straight Connector 122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123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5" name="Group 124"/>
            <p:cNvGrpSpPr/>
            <p:nvPr/>
          </p:nvGrpSpPr>
          <p:grpSpPr>
            <a:xfrm>
              <a:off x="2882246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6" name="Straight Connector 125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Oval 126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98" name="Group 128"/>
            <p:cNvGrpSpPr/>
            <p:nvPr/>
          </p:nvGrpSpPr>
          <p:grpSpPr>
            <a:xfrm>
              <a:off x="1919551" y="3488550"/>
              <a:ext cx="145610" cy="327521"/>
              <a:chOff x="7565604" y="5053690"/>
              <a:chExt cx="185585" cy="417438"/>
            </a:xfrm>
          </p:grpSpPr>
          <p:cxnSp>
            <p:nvCxnSpPr>
              <p:cNvPr id="99" name="Straight Connector 129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130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01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717" y="2098500"/>
              <a:ext cx="3103771" cy="1865177"/>
            </a:xfrm>
            <a:prstGeom prst="rect">
              <a:avLst/>
            </a:prstGeom>
          </p:spPr>
        </p:pic>
        <p:grpSp>
          <p:nvGrpSpPr>
            <p:cNvPr id="102" name="Group 132"/>
            <p:cNvGrpSpPr/>
            <p:nvPr/>
          </p:nvGrpSpPr>
          <p:grpSpPr>
            <a:xfrm>
              <a:off x="8047037" y="486109"/>
              <a:ext cx="2524125" cy="1556049"/>
              <a:chOff x="6794301" y="1084248"/>
              <a:chExt cx="2524125" cy="1556049"/>
            </a:xfrm>
          </p:grpSpPr>
          <p:pic>
            <p:nvPicPr>
              <p:cNvPr id="103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94301" y="1084248"/>
                <a:ext cx="2524125" cy="1556049"/>
              </a:xfrm>
              <a:prstGeom prst="rect">
                <a:avLst/>
              </a:prstGeom>
            </p:spPr>
          </p:pic>
          <p:sp>
            <p:nvSpPr>
              <p:cNvPr id="104" name="TextBox 12"/>
              <p:cNvSpPr txBox="1"/>
              <p:nvPr/>
            </p:nvSpPr>
            <p:spPr>
              <a:xfrm>
                <a:off x="6940239" y="1382140"/>
                <a:ext cx="2232248" cy="960263"/>
              </a:xfrm>
              <a:prstGeom prst="rect">
                <a:avLst/>
              </a:prstGeom>
              <a:solidFill>
                <a:srgbClr val="FFFFFF">
                  <a:alpha val="74000"/>
                </a:srgbClr>
              </a:solidFill>
            </p:spPr>
            <p:txBody>
              <a:bodyPr wrap="square" lIns="179238" tIns="143391" rIns="179238" bIns="143391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  <a:defRPr/>
                </a:pP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Your </a:t>
                </a:r>
                <a:b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nb-NO" sz="2352" dirty="0">
                    <a:gradFill>
                      <a:gsLst>
                        <a:gs pos="2917">
                          <a:srgbClr val="404040"/>
                        </a:gs>
                        <a:gs pos="30000">
                          <a:srgbClr val="404040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App</a:t>
                </a:r>
              </a:p>
            </p:txBody>
          </p:sp>
        </p:grpSp>
        <p:cxnSp>
          <p:nvCxnSpPr>
            <p:cNvPr id="32" name="Straight Arrow Connector 135"/>
            <p:cNvCxnSpPr/>
            <p:nvPr/>
          </p:nvCxnSpPr>
          <p:spPr>
            <a:xfrm>
              <a:off x="4400753" y="1439862"/>
              <a:ext cx="0" cy="580513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6"/>
            <p:cNvCxnSpPr/>
            <p:nvPr/>
          </p:nvCxnSpPr>
          <p:spPr>
            <a:xfrm>
              <a:off x="4400753" y="1439862"/>
              <a:ext cx="338437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2332866" y="3541777"/>
              <a:ext cx="817628" cy="1174685"/>
              <a:chOff x="636295" y="2518478"/>
              <a:chExt cx="1435768" cy="204563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>
                  <a:defRPr/>
                </a:pPr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05" name="Diagram 104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p:grpSp>
        <p:sp>
          <p:nvSpPr>
            <p:cNvPr id="27" name="Oval 26"/>
            <p:cNvSpPr/>
            <p:nvPr/>
          </p:nvSpPr>
          <p:spPr>
            <a:xfrm>
              <a:off x="3326832" y="3734979"/>
              <a:ext cx="793531" cy="79353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4" name="Group 5"/>
            <p:cNvGrpSpPr/>
            <p:nvPr/>
          </p:nvGrpSpPr>
          <p:grpSpPr>
            <a:xfrm>
              <a:off x="4289720" y="3732354"/>
              <a:ext cx="793531" cy="793531"/>
              <a:chOff x="5681540" y="2652588"/>
              <a:chExt cx="778042" cy="778042"/>
            </a:xfrm>
          </p:grpSpPr>
          <p:sp>
            <p:nvSpPr>
              <p:cNvPr id="37" name="Oval 1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grpSp>
          <p:nvGrpSpPr>
            <p:cNvPr id="20" name="Group 23"/>
            <p:cNvGrpSpPr/>
            <p:nvPr/>
          </p:nvGrpSpPr>
          <p:grpSpPr>
            <a:xfrm>
              <a:off x="1382026" y="3573767"/>
              <a:ext cx="779568" cy="1110704"/>
              <a:chOff x="636295" y="2518478"/>
              <a:chExt cx="1435768" cy="2045634"/>
            </a:xfrm>
          </p:grpSpPr>
          <p:sp>
            <p:nvSpPr>
              <p:cNvPr id="8" name="Oval 24"/>
              <p:cNvSpPr/>
              <p:nvPr/>
            </p:nvSpPr>
            <p:spPr>
              <a:xfrm>
                <a:off x="636295" y="2815389"/>
                <a:ext cx="1435768" cy="14357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47" name="Diagram 25"/>
              <p:cNvGraphicFramePr/>
              <p:nvPr>
                <p:extLst/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22" name="Group 83"/>
            <p:cNvGrpSpPr/>
            <p:nvPr/>
          </p:nvGrpSpPr>
          <p:grpSpPr>
            <a:xfrm>
              <a:off x="5269508" y="3736850"/>
              <a:ext cx="811999" cy="794936"/>
              <a:chOff x="10113425" y="2651210"/>
              <a:chExt cx="796150" cy="779420"/>
            </a:xfrm>
          </p:grpSpPr>
          <p:sp>
            <p:nvSpPr>
              <p:cNvPr id="53" name="Oval 84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1" name="Picture 8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grpSp>
          <p:nvGrpSpPr>
            <p:cNvPr id="57" name="Group 89"/>
            <p:cNvGrpSpPr/>
            <p:nvPr/>
          </p:nvGrpSpPr>
          <p:grpSpPr>
            <a:xfrm>
              <a:off x="6261261" y="3730236"/>
              <a:ext cx="819857" cy="810653"/>
              <a:chOff x="10113425" y="3530904"/>
              <a:chExt cx="803854" cy="794830"/>
            </a:xfrm>
          </p:grpSpPr>
          <p:sp>
            <p:nvSpPr>
              <p:cNvPr id="54" name="Oval 90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038"/>
                <a:endParaRPr lang="en-GB" sz="1799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3" name="Picture 9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110" name="Group 112"/>
            <p:cNvGrpSpPr/>
            <p:nvPr/>
          </p:nvGrpSpPr>
          <p:grpSpPr>
            <a:xfrm>
              <a:off x="4327948" y="2158085"/>
              <a:ext cx="145610" cy="327521"/>
              <a:chOff x="7565604" y="5053690"/>
              <a:chExt cx="185585" cy="417438"/>
            </a:xfrm>
          </p:grpSpPr>
          <p:cxnSp>
            <p:nvCxnSpPr>
              <p:cNvPr id="111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13" name="Picture 67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0100" y="3914403"/>
              <a:ext cx="474549" cy="474549"/>
            </a:xfrm>
            <a:prstGeom prst="rect">
              <a:avLst/>
            </a:prstGeom>
          </p:spPr>
        </p:pic>
        <p:sp>
          <p:nvSpPr>
            <p:cNvPr id="46" name="Rounded Rectangle 45"/>
            <p:cNvSpPr/>
            <p:nvPr/>
          </p:nvSpPr>
          <p:spPr>
            <a:xfrm>
              <a:off x="138202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USERS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333813" y="4473499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296701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MAIL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285723" y="4476073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CALENDAR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2351896" y="4470874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9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GROUPS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322323" y="5267372"/>
              <a:ext cx="6624108" cy="592090"/>
            </a:xfrm>
            <a:prstGeom prst="roundRect">
              <a:avLst/>
            </a:prstGeom>
            <a:solidFill>
              <a:srgbClr val="0072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endParaRPr lang="en-GB" sz="1799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1322324" y="5346976"/>
              <a:ext cx="6624106" cy="361486"/>
            </a:xfrm>
            <a:prstGeom prst="rect">
              <a:avLst/>
            </a:prstGeom>
          </p:spPr>
          <p:txBody>
            <a:bodyPr vert="horz" lIns="91403" tIns="45701" rIns="91403" bIns="4570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914038">
                <a:lnSpc>
                  <a:spcPct val="150000"/>
                </a:lnSpc>
              </a:pPr>
              <a:r>
                <a:rPr lang="en-US" sz="1799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Insights and relationships from Office Graph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2741680" y="474021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97"/>
            <p:cNvCxnSpPr/>
            <p:nvPr/>
          </p:nvCxnSpPr>
          <p:spPr>
            <a:xfrm>
              <a:off x="3723597" y="473329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98"/>
            <p:cNvCxnSpPr/>
            <p:nvPr/>
          </p:nvCxnSpPr>
          <p:spPr>
            <a:xfrm>
              <a:off x="4686485" y="4729357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99"/>
            <p:cNvCxnSpPr/>
            <p:nvPr/>
          </p:nvCxnSpPr>
          <p:spPr>
            <a:xfrm>
              <a:off x="5675507" y="4734556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00"/>
            <p:cNvCxnSpPr/>
            <p:nvPr/>
          </p:nvCxnSpPr>
          <p:spPr>
            <a:xfrm>
              <a:off x="6671189" y="4735800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101"/>
            <p:cNvCxnSpPr/>
            <p:nvPr/>
          </p:nvCxnSpPr>
          <p:spPr>
            <a:xfrm>
              <a:off x="1771810" y="4738069"/>
              <a:ext cx="0" cy="461319"/>
            </a:xfrm>
            <a:prstGeom prst="straightConnector1">
              <a:avLst/>
            </a:prstGeom>
            <a:ln w="38100">
              <a:solidFill>
                <a:srgbClr val="0072C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ounded Rectangle 105"/>
            <p:cNvSpPr/>
            <p:nvPr/>
          </p:nvSpPr>
          <p:spPr>
            <a:xfrm>
              <a:off x="6281405" y="4477317"/>
              <a:ext cx="779568" cy="2619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72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038"/>
              <a:r>
                <a:rPr lang="en-GB" sz="80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TASKS</a:t>
              </a:r>
            </a:p>
          </p:txBody>
        </p:sp>
        <p:grpSp>
          <p:nvGrpSpPr>
            <p:cNvPr id="107" name="Group 112"/>
            <p:cNvGrpSpPr/>
            <p:nvPr/>
          </p:nvGrpSpPr>
          <p:grpSpPr>
            <a:xfrm>
              <a:off x="7656629" y="4944177"/>
              <a:ext cx="145610" cy="327521"/>
              <a:chOff x="7565604" y="5053690"/>
              <a:chExt cx="185585" cy="417438"/>
            </a:xfrm>
          </p:grpSpPr>
          <p:cxnSp>
            <p:nvCxnSpPr>
              <p:cNvPr id="108" name="Straight Connector 113"/>
              <p:cNvCxnSpPr/>
              <p:nvPr/>
            </p:nvCxnSpPr>
            <p:spPr>
              <a:xfrm flipV="1">
                <a:off x="7658397" y="5081438"/>
                <a:ext cx="0" cy="38969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14"/>
              <p:cNvSpPr/>
              <p:nvPr/>
            </p:nvSpPr>
            <p:spPr>
              <a:xfrm>
                <a:off x="7565604" y="5053690"/>
                <a:ext cx="185585" cy="1855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64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7" name="Picture 6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47" y="495611"/>
            <a:ext cx="21334" cy="213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57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</a:t>
            </a:r>
            <a:r>
              <a:rPr lang="en-US" dirty="0" smtClean="0"/>
              <a:t>AD &amp; </a:t>
            </a:r>
            <a:r>
              <a:rPr lang="en-US" dirty="0"/>
              <a:t>Office 365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833364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1</a:t>
            </a:r>
            <a:r>
              <a:rPr lang="en-US" sz="1600" dirty="0" smtClean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4000" dirty="0" smtClean="0">
                <a:solidFill>
                  <a:srgbClr val="FFFFFF"/>
                </a:solidFill>
                <a:latin typeface="Segoe UI Light"/>
              </a:rPr>
              <a:t>Trillion</a:t>
            </a:r>
            <a:endParaRPr lang="en-US" sz="4000" dirty="0">
              <a:solidFill>
                <a:srgbClr val="FFFFFF"/>
              </a:solidFill>
              <a:latin typeface="Segoe UI Light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Azure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AD authentications since the release of the service</a:t>
            </a:r>
            <a:endParaRPr lang="en-US" sz="1568" i="1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912113" y="3369072"/>
            <a:ext cx="2066724" cy="20612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 M</a:t>
            </a:r>
            <a:br>
              <a:rPr lang="en-US" sz="3921" dirty="0">
                <a:solidFill>
                  <a:srgbClr val="FFFFFF"/>
                </a:solidFill>
                <a:latin typeface="Segoe UI Light"/>
              </a:rPr>
            </a:br>
            <a:r>
              <a:rPr lang="en-US" sz="1765" dirty="0">
                <a:solidFill>
                  <a:srgbClr val="FFFFFF"/>
                </a:solidFill>
                <a:latin typeface="Segoe UI Light"/>
              </a:rPr>
              <a:t>Office 365 users active every month</a:t>
            </a:r>
            <a:endParaRPr lang="en-US" sz="784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014277" y="3532099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91414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600" spc="-100" dirty="0">
                <a:solidFill>
                  <a:srgbClr val="FFFFFF"/>
                </a:solidFill>
                <a:latin typeface="Segoe UI Light"/>
              </a:rPr>
              <a:t>&gt;1 </a:t>
            </a:r>
            <a:r>
              <a:rPr lang="en-US" sz="3600" spc="-100" dirty="0">
                <a:solidFill>
                  <a:srgbClr val="FFFFFF"/>
                </a:solidFill>
                <a:latin typeface="Segoe UI Light"/>
              </a:rPr>
              <a:t>Billion </a:t>
            </a:r>
            <a:r>
              <a:rPr lang="en-US" sz="1961" spc="-100" dirty="0">
                <a:solidFill>
                  <a:srgbClr val="FFFFFF"/>
                </a:solidFill>
                <a:latin typeface="Segoe UI Light"/>
              </a:rPr>
              <a:t>authentications every day on Azure AD</a:t>
            </a:r>
            <a:endParaRPr lang="en-US" sz="1961" dirty="0">
              <a:solidFill>
                <a:srgbClr val="FFFFFF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9014277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solidFill>
                  <a:srgbClr val="FFFFFF"/>
                </a:solidFill>
                <a:latin typeface="Segoe UI Light"/>
              </a:rPr>
              <a:t>More than </a:t>
            </a:r>
          </a:p>
          <a:p>
            <a:pPr defTabSz="659077" fontAlgn="base">
              <a:spcBef>
                <a:spcPct val="0"/>
              </a:spcBef>
              <a:spcAft>
                <a:spcPct val="0"/>
              </a:spcAft>
            </a:pPr>
            <a:r>
              <a:rPr lang="en-US" sz="3921" dirty="0">
                <a:solidFill>
                  <a:srgbClr val="FFFFFF"/>
                </a:solidFill>
                <a:latin typeface="Segoe UI Light"/>
              </a:rPr>
              <a:t>500 M</a:t>
            </a:r>
            <a:r>
              <a:rPr lang="en-US" sz="1372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1765" dirty="0">
                <a:solidFill>
                  <a:srgbClr val="FFFFFF"/>
                </a:solidFill>
                <a:latin typeface="Segoe UI Light"/>
              </a:rPr>
              <a:t>objects hosted on Azure Active Directory</a:t>
            </a:r>
            <a:endParaRPr lang="en-US" sz="1372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19201" y="1227201"/>
            <a:ext cx="2066724" cy="206127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Segoe UI Light"/>
              </a:rPr>
              <a:t>Azure AD manages identity data for 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Segoe UI Light"/>
              </a:rPr>
              <a:t>&gt;5 M </a:t>
            </a:r>
            <a:r>
              <a:rPr lang="en-US" dirty="0">
                <a:solidFill>
                  <a:srgbClr val="FFFFFF"/>
                </a:solidFill>
                <a:latin typeface="Segoe UI Light"/>
              </a:rPr>
              <a:t>organizations</a:t>
            </a:r>
            <a:r>
              <a:rPr lang="en-US" sz="1400" dirty="0">
                <a:solidFill>
                  <a:srgbClr val="FFFFFF"/>
                </a:solidFill>
                <a:latin typeface="Segoe UI Light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838303" y="1388420"/>
            <a:ext cx="2066724" cy="20612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365656" rIns="182828" bIns="14626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4800" dirty="0">
              <a:solidFill>
                <a:srgbClr val="FFFFFF"/>
              </a:solidFill>
              <a:latin typeface="Calibri" panose="020F0502020204030204"/>
            </a:endParaRP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4000" dirty="0">
                <a:solidFill>
                  <a:srgbClr val="FFFFFF"/>
                </a:solidFill>
                <a:latin typeface="Segoe UI Light"/>
              </a:rPr>
              <a:t>86% 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r>
              <a:rPr lang="en-US" sz="1372" dirty="0">
                <a:solidFill>
                  <a:srgbClr val="FFFFFF"/>
                </a:solidFill>
                <a:latin typeface="Segoe UI Light"/>
              </a:rPr>
              <a:t>of Fortune 500 companies on Microsoft Cloud (Azure, O365, CRM Online and </a:t>
            </a:r>
            <a:r>
              <a:rPr lang="en-US" sz="1372" dirty="0" err="1">
                <a:solidFill>
                  <a:srgbClr val="FFFFFF"/>
                </a:solidFill>
                <a:latin typeface="Segoe UI Light"/>
              </a:rPr>
              <a:t>PowerBI</a:t>
            </a:r>
            <a:r>
              <a:rPr lang="en-US" sz="1372" dirty="0">
                <a:solidFill>
                  <a:srgbClr val="FFFFFF"/>
                </a:solidFill>
                <a:latin typeface="Calibri" panose="020F0502020204030204"/>
              </a:rPr>
              <a:t>)</a:t>
            </a:r>
          </a:p>
          <a:p>
            <a:pPr defTabSz="672193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3759" y="6195300"/>
            <a:ext cx="1869212" cy="538934"/>
          </a:xfrm>
          <a:prstGeom prst="rect">
            <a:avLst/>
          </a:prstGeom>
          <a:solidFill>
            <a:srgbClr val="017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49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-365545" y="6357865"/>
            <a:ext cx="5987938" cy="1247421"/>
            <a:chOff x="-2182528" y="7627937"/>
            <a:chExt cx="5989638" cy="1247775"/>
          </a:xfrm>
        </p:grpSpPr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-2182528" y="7627937"/>
              <a:ext cx="5989638" cy="1247775"/>
            </a:xfrm>
            <a:custGeom>
              <a:avLst/>
              <a:gdLst>
                <a:gd name="T0" fmla="*/ 985 w 1595"/>
                <a:gd name="T1" fmla="*/ 16 h 331"/>
                <a:gd name="T2" fmla="*/ 968 w 1595"/>
                <a:gd name="T3" fmla="*/ 13 h 331"/>
                <a:gd name="T4" fmla="*/ 925 w 1595"/>
                <a:gd name="T5" fmla="*/ 7 h 331"/>
                <a:gd name="T6" fmla="*/ 836 w 1595"/>
                <a:gd name="T7" fmla="*/ 1 h 331"/>
                <a:gd name="T8" fmla="*/ 788 w 1595"/>
                <a:gd name="T9" fmla="*/ 0 h 331"/>
                <a:gd name="T10" fmla="*/ 0 w 1595"/>
                <a:gd name="T11" fmla="*/ 331 h 331"/>
                <a:gd name="T12" fmla="*/ 564 w 1595"/>
                <a:gd name="T13" fmla="*/ 331 h 331"/>
                <a:gd name="T14" fmla="*/ 1595 w 1595"/>
                <a:gd name="T15" fmla="*/ 331 h 331"/>
                <a:gd name="T16" fmla="*/ 985 w 1595"/>
                <a:gd name="T17" fmla="*/ 16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5" h="331">
                  <a:moveTo>
                    <a:pt x="985" y="16"/>
                  </a:moveTo>
                  <a:cubicBezTo>
                    <a:pt x="980" y="15"/>
                    <a:pt x="974" y="14"/>
                    <a:pt x="968" y="13"/>
                  </a:cubicBezTo>
                  <a:cubicBezTo>
                    <a:pt x="954" y="11"/>
                    <a:pt x="939" y="9"/>
                    <a:pt x="925" y="7"/>
                  </a:cubicBezTo>
                  <a:cubicBezTo>
                    <a:pt x="895" y="4"/>
                    <a:pt x="866" y="2"/>
                    <a:pt x="836" y="1"/>
                  </a:cubicBezTo>
                  <a:cubicBezTo>
                    <a:pt x="820" y="0"/>
                    <a:pt x="804" y="0"/>
                    <a:pt x="788" y="0"/>
                  </a:cubicBezTo>
                  <a:cubicBezTo>
                    <a:pt x="502" y="3"/>
                    <a:pt x="218" y="113"/>
                    <a:pt x="0" y="331"/>
                  </a:cubicBezTo>
                  <a:cubicBezTo>
                    <a:pt x="564" y="331"/>
                    <a:pt x="564" y="331"/>
                    <a:pt x="564" y="331"/>
                  </a:cubicBezTo>
                  <a:cubicBezTo>
                    <a:pt x="1595" y="331"/>
                    <a:pt x="1595" y="331"/>
                    <a:pt x="1595" y="331"/>
                  </a:cubicBezTo>
                  <a:cubicBezTo>
                    <a:pt x="1422" y="159"/>
                    <a:pt x="1208" y="54"/>
                    <a:pt x="985" y="16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-1049053" y="7631112"/>
              <a:ext cx="2136775" cy="1244600"/>
            </a:xfrm>
            <a:custGeom>
              <a:avLst/>
              <a:gdLst>
                <a:gd name="T0" fmla="*/ 569 w 569"/>
                <a:gd name="T1" fmla="*/ 1 h 330"/>
                <a:gd name="T2" fmla="*/ 559 w 569"/>
                <a:gd name="T3" fmla="*/ 0 h 330"/>
                <a:gd name="T4" fmla="*/ 0 w 569"/>
                <a:gd name="T5" fmla="*/ 330 h 330"/>
                <a:gd name="T6" fmla="*/ 106 w 569"/>
                <a:gd name="T7" fmla="*/ 330 h 330"/>
                <a:gd name="T8" fmla="*/ 569 w 569"/>
                <a:gd name="T9" fmla="*/ 1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330">
                  <a:moveTo>
                    <a:pt x="569" y="1"/>
                  </a:moveTo>
                  <a:cubicBezTo>
                    <a:pt x="565" y="1"/>
                    <a:pt x="562" y="0"/>
                    <a:pt x="559" y="0"/>
                  </a:cubicBezTo>
                  <a:cubicBezTo>
                    <a:pt x="221" y="64"/>
                    <a:pt x="0" y="330"/>
                    <a:pt x="0" y="330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6" y="330"/>
                    <a:pt x="315" y="75"/>
                    <a:pt x="569" y="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1298860" y="7770812"/>
              <a:ext cx="701675" cy="1104900"/>
            </a:xfrm>
            <a:custGeom>
              <a:avLst/>
              <a:gdLst>
                <a:gd name="T0" fmla="*/ 187 w 187"/>
                <a:gd name="T1" fmla="*/ 6 h 293"/>
                <a:gd name="T2" fmla="*/ 167 w 187"/>
                <a:gd name="T3" fmla="*/ 0 h 293"/>
                <a:gd name="T4" fmla="*/ 24 w 187"/>
                <a:gd name="T5" fmla="*/ 293 h 293"/>
                <a:gd name="T6" fmla="*/ 67 w 187"/>
                <a:gd name="T7" fmla="*/ 293 h 293"/>
                <a:gd name="T8" fmla="*/ 187 w 187"/>
                <a:gd name="T9" fmla="*/ 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93">
                  <a:moveTo>
                    <a:pt x="187" y="6"/>
                  </a:moveTo>
                  <a:cubicBezTo>
                    <a:pt x="181" y="4"/>
                    <a:pt x="174" y="2"/>
                    <a:pt x="167" y="0"/>
                  </a:cubicBezTo>
                  <a:cubicBezTo>
                    <a:pt x="159" y="7"/>
                    <a:pt x="0" y="133"/>
                    <a:pt x="24" y="293"/>
                  </a:cubicBezTo>
                  <a:cubicBezTo>
                    <a:pt x="67" y="293"/>
                    <a:pt x="67" y="293"/>
                    <a:pt x="67" y="293"/>
                  </a:cubicBezTo>
                  <a:cubicBezTo>
                    <a:pt x="35" y="129"/>
                    <a:pt x="187" y="6"/>
                    <a:pt x="187" y="6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-650590" y="7634287"/>
              <a:ext cx="2576513" cy="1241425"/>
            </a:xfrm>
            <a:custGeom>
              <a:avLst/>
              <a:gdLst>
                <a:gd name="T0" fmla="*/ 686 w 686"/>
                <a:gd name="T1" fmla="*/ 36 h 329"/>
                <a:gd name="T2" fmla="*/ 463 w 686"/>
                <a:gd name="T3" fmla="*/ 0 h 329"/>
                <a:gd name="T4" fmla="*/ 0 w 686"/>
                <a:gd name="T5" fmla="*/ 329 h 329"/>
                <a:gd name="T6" fmla="*/ 543 w 686"/>
                <a:gd name="T7" fmla="*/ 329 h 329"/>
                <a:gd name="T8" fmla="*/ 686 w 686"/>
                <a:gd name="T9" fmla="*/ 3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6" h="329">
                  <a:moveTo>
                    <a:pt x="686" y="36"/>
                  </a:moveTo>
                  <a:cubicBezTo>
                    <a:pt x="613" y="17"/>
                    <a:pt x="538" y="5"/>
                    <a:pt x="463" y="0"/>
                  </a:cubicBezTo>
                  <a:cubicBezTo>
                    <a:pt x="209" y="74"/>
                    <a:pt x="0" y="329"/>
                    <a:pt x="0" y="329"/>
                  </a:cubicBezTo>
                  <a:cubicBezTo>
                    <a:pt x="543" y="329"/>
                    <a:pt x="543" y="329"/>
                    <a:pt x="543" y="329"/>
                  </a:cubicBezTo>
                  <a:cubicBezTo>
                    <a:pt x="519" y="169"/>
                    <a:pt x="678" y="43"/>
                    <a:pt x="686" y="36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479267" y="5661581"/>
            <a:ext cx="2276730" cy="1195450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669778" y="5867862"/>
            <a:ext cx="605982" cy="989167"/>
            <a:chOff x="2668806" y="5868553"/>
            <a:chExt cx="606154" cy="989448"/>
          </a:xfrm>
        </p:grpSpPr>
        <p:sp>
          <p:nvSpPr>
            <p:cNvPr id="55" name="Rectangle 54"/>
            <p:cNvSpPr/>
            <p:nvPr/>
          </p:nvSpPr>
          <p:spPr bwMode="auto">
            <a:xfrm>
              <a:off x="2668806" y="5977719"/>
              <a:ext cx="606154" cy="880282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3002982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2864886" y="5868553"/>
              <a:ext cx="102986" cy="110854"/>
            </a:xfrm>
            <a:prstGeom prst="rect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Many Organizations Have Azure AD</a:t>
            </a:r>
            <a:endParaRPr lang="en-US" sz="48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1731" y="5953628"/>
            <a:ext cx="1046757" cy="908282"/>
            <a:chOff x="2947" y="5940696"/>
            <a:chExt cx="1047055" cy="908540"/>
          </a:xfrm>
        </p:grpSpPr>
        <p:sp>
          <p:nvSpPr>
            <p:cNvPr id="37" name="Rectangle 6"/>
            <p:cNvSpPr>
              <a:spLocks noChangeArrowheads="1"/>
            </p:cNvSpPr>
            <p:nvPr/>
          </p:nvSpPr>
          <p:spPr bwMode="auto">
            <a:xfrm>
              <a:off x="2947" y="5982400"/>
              <a:ext cx="993437" cy="8668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8" name="Rectangle 7"/>
            <p:cNvSpPr>
              <a:spLocks noChangeArrowheads="1"/>
            </p:cNvSpPr>
            <p:nvPr/>
          </p:nvSpPr>
          <p:spPr bwMode="auto">
            <a:xfrm>
              <a:off x="2947" y="5940696"/>
              <a:ext cx="1047055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39" name="Rectangle 8"/>
            <p:cNvSpPr>
              <a:spLocks noChangeArrowheads="1"/>
            </p:cNvSpPr>
            <p:nvPr/>
          </p:nvSpPr>
          <p:spPr bwMode="auto">
            <a:xfrm>
              <a:off x="503389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259125" y="6572206"/>
              <a:ext cx="140004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11883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11883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086376" y="5293371"/>
            <a:ext cx="1201613" cy="1568540"/>
            <a:chOff x="1057662" y="5280250"/>
            <a:chExt cx="1201954" cy="1568986"/>
          </a:xfrm>
        </p:grpSpPr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1114259" y="5491108"/>
              <a:ext cx="1091738" cy="13581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1057662" y="5450043"/>
              <a:ext cx="1201954" cy="417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1714491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1465760" y="6572206"/>
              <a:ext cx="142983" cy="2770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8" name="Rectangle 16"/>
            <p:cNvSpPr>
              <a:spLocks noChangeArrowheads="1"/>
            </p:cNvSpPr>
            <p:nvPr/>
          </p:nvSpPr>
          <p:spPr bwMode="auto">
            <a:xfrm>
              <a:off x="1221497" y="5608558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49" name="Rectangle 17"/>
            <p:cNvSpPr>
              <a:spLocks noChangeArrowheads="1"/>
            </p:cNvSpPr>
            <p:nvPr/>
          </p:nvSpPr>
          <p:spPr bwMode="auto">
            <a:xfrm>
              <a:off x="1221497" y="5851332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0" name="Rectangle 18"/>
            <p:cNvSpPr>
              <a:spLocks noChangeArrowheads="1"/>
            </p:cNvSpPr>
            <p:nvPr/>
          </p:nvSpPr>
          <p:spPr bwMode="auto">
            <a:xfrm>
              <a:off x="1221497" y="6098574"/>
              <a:ext cx="883220" cy="14000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>
              <a:off x="1221497" y="6342837"/>
              <a:ext cx="883220" cy="14298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2" name="Rectangle 22"/>
            <p:cNvSpPr>
              <a:spLocks noChangeArrowheads="1"/>
            </p:cNvSpPr>
            <p:nvPr/>
          </p:nvSpPr>
          <p:spPr bwMode="auto">
            <a:xfrm>
              <a:off x="189619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3" name="Rectangle 23"/>
            <p:cNvSpPr>
              <a:spLocks noChangeArrowheads="1"/>
            </p:cNvSpPr>
            <p:nvPr/>
          </p:nvSpPr>
          <p:spPr bwMode="auto">
            <a:xfrm>
              <a:off x="1720449" y="5280250"/>
              <a:ext cx="131068" cy="16979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/>
              <a:endParaRPr lang="en-US" dirty="0">
                <a:solidFill>
                  <a:srgbClr val="00B0F0"/>
                </a:solidFill>
              </a:endParaRP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1" y="1360959"/>
            <a:ext cx="2652949" cy="178493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7" y="1552040"/>
            <a:ext cx="2652949" cy="178493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947" y="2165142"/>
            <a:ext cx="901626" cy="901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7382" y="5536200"/>
            <a:ext cx="7162010" cy="94137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dirty="0"/>
              <a:t>Every Office 365 and Microsoft Azure customer</a:t>
            </a:r>
            <a:br>
              <a:rPr lang="en-US" sz="2353" dirty="0"/>
            </a:br>
            <a:r>
              <a:rPr lang="en-US" sz="2353" dirty="0"/>
              <a:t>uses Azure Active </a:t>
            </a:r>
            <a:r>
              <a:rPr lang="en-US" sz="2353" dirty="0" smtClean="0"/>
              <a:t>Directory</a:t>
            </a:r>
            <a:endParaRPr lang="en-US" sz="2353" dirty="0"/>
          </a:p>
        </p:txBody>
      </p:sp>
    </p:spTree>
    <p:extLst>
      <p:ext uri="{BB962C8B-B14F-4D97-AF65-F5344CB8AC3E}">
        <p14:creationId xmlns:p14="http://schemas.microsoft.com/office/powerpoint/2010/main" val="1216803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err="1"/>
              <a:t>Auth</a:t>
            </a:r>
            <a:r>
              <a:rPr lang="en-US" dirty="0"/>
              <a:t> Flow for Office 365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OpenID</a:t>
            </a:r>
            <a:r>
              <a:rPr lang="en-US" dirty="0" smtClean="0"/>
              <a:t> Connect &amp; </a:t>
            </a:r>
            <a:r>
              <a:rPr lang="en-US" dirty="0" err="1" smtClean="0"/>
              <a:t>OAuth</a:t>
            </a:r>
            <a:r>
              <a:rPr lang="en-US" dirty="0" smtClean="0"/>
              <a:t> 2.0</a:t>
            </a:r>
          </a:p>
          <a:p>
            <a:r>
              <a:rPr lang="en-US" dirty="0" smtClean="0"/>
              <a:t>No capturing user credentials</a:t>
            </a:r>
          </a:p>
          <a:p>
            <a:r>
              <a:rPr lang="en-US" dirty="0" smtClean="0"/>
              <a:t>Fine-grained access scopes</a:t>
            </a:r>
          </a:p>
          <a:p>
            <a:r>
              <a:rPr lang="en-US" dirty="0" smtClean="0"/>
              <a:t>Supports MFA &amp; federated user sign-in</a:t>
            </a:r>
          </a:p>
          <a:p>
            <a:r>
              <a:rPr lang="en-US" dirty="0" smtClean="0"/>
              <a:t>Long-term access through refresh 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</a:t>
            </a:r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OpenID</a:t>
            </a:r>
            <a:r>
              <a:rPr lang="en-US" dirty="0"/>
              <a:t> Connect &amp; </a:t>
            </a:r>
            <a:r>
              <a:rPr lang="en-US" dirty="0" err="1"/>
              <a:t>OAuth</a:t>
            </a:r>
            <a:r>
              <a:rPr lang="en-US" dirty="0"/>
              <a:t> 2.0</a:t>
            </a:r>
          </a:p>
          <a:p>
            <a:r>
              <a:rPr lang="en-US" dirty="0"/>
              <a:t>No capturing user credentials</a:t>
            </a:r>
          </a:p>
          <a:p>
            <a:r>
              <a:rPr lang="en-US" dirty="0"/>
              <a:t>Fine-grained access scopes</a:t>
            </a:r>
          </a:p>
          <a:p>
            <a:r>
              <a:rPr lang="en-US" dirty="0"/>
              <a:t>Supports MFA &amp; federated user sign-in</a:t>
            </a:r>
          </a:p>
          <a:p>
            <a:r>
              <a:rPr lang="en-US" dirty="0"/>
              <a:t>Long-term access through refresh </a:t>
            </a:r>
            <a:r>
              <a:rPr lang="en-US" dirty="0" smtClean="0"/>
              <a:t>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ADAL JS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now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ADAL JS – Two Primary Uses /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Watches all HTTP requests to specific endpoint</a:t>
            </a:r>
          </a:p>
          <a:p>
            <a:pPr lvl="1"/>
            <a:r>
              <a:rPr lang="en-US" dirty="0" smtClean="0"/>
              <a:t>If request matches specific endpoint</a:t>
            </a:r>
          </a:p>
          <a:p>
            <a:pPr lvl="1"/>
            <a:r>
              <a:rPr lang="en-US" dirty="0" smtClean="0"/>
              <a:t>Authenticates the user via Azure AD</a:t>
            </a:r>
          </a:p>
          <a:p>
            <a:pPr lvl="1"/>
            <a:r>
              <a:rPr lang="en-US" dirty="0" smtClean="0"/>
              <a:t>Obtains </a:t>
            </a:r>
            <a:r>
              <a:rPr lang="en-US" dirty="0" err="1" smtClean="0"/>
              <a:t>OAuth</a:t>
            </a:r>
            <a:r>
              <a:rPr lang="en-US" dirty="0" smtClean="0"/>
              <a:t> 2.0 access token for user &amp; requested endpoint</a:t>
            </a:r>
          </a:p>
          <a:p>
            <a:pPr lvl="1"/>
            <a:r>
              <a:rPr lang="en-US" dirty="0" smtClean="0"/>
              <a:t>Includes access token in HTTP request header</a:t>
            </a:r>
          </a:p>
          <a:p>
            <a:endParaRPr lang="en-US" dirty="0" smtClean="0"/>
          </a:p>
          <a:p>
            <a:r>
              <a:rPr lang="en-US" dirty="0" smtClean="0"/>
              <a:t>“Secures” specified Angular routes</a:t>
            </a:r>
          </a:p>
          <a:p>
            <a:pPr lvl="1"/>
            <a:r>
              <a:rPr lang="en-US" dirty="0" smtClean="0"/>
              <a:t>Adds a property to routes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6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– Secure Angular Apps </a:t>
            </a:r>
            <a:br>
              <a:rPr lang="en-US" dirty="0" smtClean="0"/>
            </a:br>
            <a:r>
              <a:rPr lang="en-US" dirty="0" smtClean="0"/>
              <a:t>with Azure AD &amp; Office 365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Full stack web developer &amp;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Co-host,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Cloud Show 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www.MicrosoftCloudShow.com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www.CriticalPathTraining.com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2"/>
              </a:rPr>
              <a:t>www.Pluralsight.com</a:t>
            </a: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8" y="4814603"/>
            <a:ext cx="6921373" cy="603168"/>
          </a:xfrm>
        </p:spPr>
        <p:txBody>
          <a:bodyPr>
            <a:noAutofit/>
          </a:bodyPr>
          <a:lstStyle/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andrewconnell</a:t>
            </a:r>
            <a:r>
              <a:rPr lang="en-US" sz="2400" dirty="0"/>
              <a:t>/pres-o365-ngapps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Office 365 Overview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Azure Active Directory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Office 365 APIs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Azure AD ADAL</a:t>
            </a:r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Office 365?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228398"/>
              </p:ext>
            </p:extLst>
          </p:nvPr>
        </p:nvGraphicFramePr>
        <p:xfrm>
          <a:off x="609600" y="1508760"/>
          <a:ext cx="10972800" cy="47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365 Pitch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Fastest growing Microsoft product</a:t>
            </a:r>
          </a:p>
          <a:p>
            <a:pPr lvl="1"/>
            <a:r>
              <a:rPr lang="en-US" dirty="0" smtClean="0"/>
              <a:t>80% of Enterprises using Office 365</a:t>
            </a:r>
          </a:p>
          <a:p>
            <a:pPr lvl="1"/>
            <a:r>
              <a:rPr lang="en-US" dirty="0" smtClean="0"/>
              <a:t>4 trillion emails</a:t>
            </a:r>
          </a:p>
          <a:p>
            <a:pPr lvl="1"/>
            <a:r>
              <a:rPr lang="en-US" dirty="0" smtClean="0"/>
              <a:t>830 million monthly meetings</a:t>
            </a:r>
          </a:p>
          <a:p>
            <a:pPr lvl="1"/>
            <a:r>
              <a:rPr lang="en-US" dirty="0" smtClean="0"/>
              <a:t>470PB storage</a:t>
            </a:r>
            <a:endParaRPr lang="en-US" dirty="0" smtClean="0"/>
          </a:p>
          <a:p>
            <a:r>
              <a:rPr lang="en-US" dirty="0" smtClean="0"/>
              <a:t>Contains </a:t>
            </a:r>
            <a:r>
              <a:rPr lang="en-US" dirty="0" smtClean="0"/>
              <a:t>collaborative data in </a:t>
            </a:r>
            <a:r>
              <a:rPr lang="en-US" dirty="0" smtClean="0"/>
              <a:t>SharePoint</a:t>
            </a:r>
          </a:p>
          <a:p>
            <a:r>
              <a:rPr lang="en-US" dirty="0" smtClean="0"/>
              <a:t>Contains </a:t>
            </a:r>
            <a:r>
              <a:rPr lang="en-US" dirty="0" smtClean="0"/>
              <a:t>Exchange data (contacts, calendar &amp; email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File storage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should you care as a developer?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Platform As A Service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ePaaS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Enterprise Platform As A Service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556B207-714A-467E-AC42-E37FA114FFC3}"/>
  <p:tag name="ATHENA.CUSTOMXMLCONTENT" val="&lt;?xml version=&quot;1.0&quot;?&gt;&lt;athena xmlns=&quot;http://schemas.microsoft.com/edu/athena&quot; version=&quot;0.1.3396.0&quot;&gt;&lt;ink scale=&quot;0.5713244&quot;&gt;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&lt;/ink&gt;&lt;/athena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.potx" id="{26D72829-1597-462E-9B47-74AA5085C4D6}" vid="{EEE73FA6-A194-4309-B012-C868B543F1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ACI Presentation</Template>
  <TotalTime>92</TotalTime>
  <Words>434</Words>
  <Application>Microsoft Macintosh PowerPoint</Application>
  <PresentationFormat>Widescreen</PresentationFormat>
  <Paragraphs>112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Calibri Light</vt:lpstr>
      <vt:lpstr>Century Gothic</vt:lpstr>
      <vt:lpstr>Segoe Light</vt:lpstr>
      <vt:lpstr>Segoe UI</vt:lpstr>
      <vt:lpstr>Segoe UI Light</vt:lpstr>
      <vt:lpstr>Segoe UI Semibold</vt:lpstr>
      <vt:lpstr>Wingdings</vt:lpstr>
      <vt:lpstr>Wingdings 2</vt:lpstr>
      <vt:lpstr>Arial</vt:lpstr>
      <vt:lpstr>Quotable</vt:lpstr>
      <vt:lpstr>Building Office 365 SPAs with Angular &amp; CORS</vt:lpstr>
      <vt:lpstr>PowerPoint Presentation</vt:lpstr>
      <vt:lpstr>Topics</vt:lpstr>
      <vt:lpstr>Office 365 Overview</vt:lpstr>
      <vt:lpstr>What is Office 365?</vt:lpstr>
      <vt:lpstr>Office 365 Pitch</vt:lpstr>
      <vt:lpstr>But why should you care as a developer?</vt:lpstr>
      <vt:lpstr>PaaS Platform As A Service</vt:lpstr>
      <vt:lpstr>ePaaS Enterprise Platform As A Service</vt:lpstr>
      <vt:lpstr>Office 365 for Developers</vt:lpstr>
      <vt:lpstr>Office 365 APIs</vt:lpstr>
      <vt:lpstr>Azure AD &amp; Office 365</vt:lpstr>
      <vt:lpstr>Many Organizations Have Azure AD</vt:lpstr>
      <vt:lpstr>Single Auth Flow for Office 365</vt:lpstr>
      <vt:lpstr>Secure Protocol</vt:lpstr>
      <vt:lpstr>ADAL JS</vt:lpstr>
      <vt:lpstr>Secure Client-Side Apps with ADAL JS</vt:lpstr>
      <vt:lpstr>ADAL JS – Two Primary Uses / Roles</vt:lpstr>
      <vt:lpstr>DEMO – Secure Angular Apps  with Azure AD &amp; Office 365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and Office 365 Enterprise Services in Angular Applications</dc:title>
  <dc:creator>Andrew Connell</dc:creator>
  <cp:lastModifiedBy>Andrew Connell</cp:lastModifiedBy>
  <cp:revision>12</cp:revision>
  <dcterms:created xsi:type="dcterms:W3CDTF">2015-06-18T14:33:57Z</dcterms:created>
  <dcterms:modified xsi:type="dcterms:W3CDTF">2015-06-18T20:52:47Z</dcterms:modified>
</cp:coreProperties>
</file>